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611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0261C-C196-D026-EEE8-4C3F5692B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C063A-C020-409D-EEC1-5A217868E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D8A42D-FE52-DBD9-375F-9E6CF1E059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8C7822-22BD-1251-982E-787D86E479BF}"/>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77381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28838" y="0"/>
            <a:ext cx="9735015" cy="8238744"/>
          </a:xfrm>
          <a:prstGeom prst="rect">
            <a:avLst/>
          </a:prstGeom>
        </p:spPr>
      </p:pic>
      <p:sp>
        <p:nvSpPr>
          <p:cNvPr id="4" name="Text 0"/>
          <p:cNvSpPr/>
          <p:nvPr/>
        </p:nvSpPr>
        <p:spPr>
          <a:xfrm>
            <a:off x="5103576" y="1071408"/>
            <a:ext cx="9452443" cy="3071715"/>
          </a:xfrm>
          <a:prstGeom prst="rect">
            <a:avLst/>
          </a:prstGeom>
          <a:noFill/>
          <a:ln/>
        </p:spPr>
        <p:txBody>
          <a:bodyPr wrap="square" lIns="0" tIns="0" rIns="0" bIns="0" rtlCol="0" anchor="ctr"/>
          <a:lstStyle/>
          <a:p>
            <a:pPr marL="0" indent="0" algn="ctr">
              <a:lnSpc>
                <a:spcPts val="7700"/>
              </a:lnSpc>
              <a:buNone/>
            </a:pPr>
            <a:r>
              <a:rPr lang="en-US" sz="6160" dirty="0">
                <a:solidFill>
                  <a:srgbClr val="2F3550"/>
                </a:solidFill>
                <a:latin typeface="Verdana" panose="020B0604030504040204" pitchFamily="34" charset="0"/>
                <a:ea typeface="Verdana" panose="020B0604030504040204" pitchFamily="34" charset="0"/>
                <a:cs typeface="思源黑体-思源黑体-SemiBold" pitchFamily="34" charset="-120"/>
              </a:rPr>
              <a:t>PROCTORING ANOMALY DETECTION IN ONLINE EXAM</a:t>
            </a:r>
            <a:endParaRPr lang="en-US" sz="6160" dirty="0">
              <a:latin typeface="Verdana" panose="020B0604030504040204" pitchFamily="34" charset="0"/>
              <a:ea typeface="Verdana" panose="020B0604030504040204" pitchFamily="34" charset="0"/>
            </a:endParaRPr>
          </a:p>
        </p:txBody>
      </p:sp>
      <p:sp>
        <p:nvSpPr>
          <p:cNvPr id="5" name="Text 1"/>
          <p:cNvSpPr/>
          <p:nvPr/>
        </p:nvSpPr>
        <p:spPr>
          <a:xfrm>
            <a:off x="8846704" y="4259541"/>
            <a:ext cx="7623644" cy="4003512"/>
          </a:xfrm>
          <a:prstGeom prst="rect">
            <a:avLst/>
          </a:prstGeom>
          <a:noFill/>
          <a:ln/>
        </p:spPr>
        <p:txBody>
          <a:bodyPr wrap="square" lIns="0" tIns="0" rIns="0" bIns="0" rtlCol="0" anchor="ctr"/>
          <a:lstStyle/>
          <a:p>
            <a:pPr marL="0" indent="0" algn="l">
              <a:lnSpc>
                <a:spcPts val="2850"/>
              </a:lnSpc>
              <a:buNone/>
            </a:pPr>
            <a:r>
              <a:rPr lang="en-US" sz="3200" b="1" dirty="0">
                <a:solidFill>
                  <a:srgbClr val="3B3A59"/>
                </a:solidFill>
                <a:latin typeface="思源黑体-思源黑体-Medium" pitchFamily="34" charset="0"/>
                <a:ea typeface="思源黑体-思源黑体-Medium" pitchFamily="34" charset="-122"/>
                <a:cs typeface="思源黑体-思源黑体-Medium" pitchFamily="34" charset="-120"/>
              </a:rPr>
              <a:t>SUBMITTED BY </a:t>
            </a:r>
            <a:br>
              <a:rPr lang="en-US" sz="2000" dirty="0">
                <a:solidFill>
                  <a:srgbClr val="3B3A59"/>
                </a:solidFill>
                <a:latin typeface="思源黑体-思源黑体-Medium" pitchFamily="34" charset="0"/>
                <a:ea typeface="思源黑体-思源黑体-Medium" pitchFamily="34" charset="-122"/>
                <a:cs typeface="思源黑体-思源黑体-Medium" pitchFamily="34" charset="-120"/>
              </a:rPr>
            </a:br>
            <a:r>
              <a:rPr lang="en-US" sz="2000" dirty="0">
                <a:solidFill>
                  <a:srgbClr val="3B3A59"/>
                </a:solidFill>
                <a:latin typeface="思源黑体-思源黑体-Medium" pitchFamily="34" charset="0"/>
                <a:ea typeface="思源黑体-思源黑体-Medium" pitchFamily="34" charset="-122"/>
                <a:cs typeface="思源黑体-思源黑体-Medium" pitchFamily="34" charset="-120"/>
              </a:rPr>
              <a:t>	</a:t>
            </a:r>
            <a:r>
              <a:rPr lang="en-US" sz="2400" dirty="0">
                <a:solidFill>
                  <a:srgbClr val="3B3A59"/>
                </a:solidFill>
                <a:latin typeface="思源黑体-思源黑体-Medium" pitchFamily="34" charset="0"/>
                <a:ea typeface="思源黑体-思源黑体-Medium" pitchFamily="34" charset="-122"/>
                <a:cs typeface="思源黑体-思源黑体-Medium" pitchFamily="34" charset="-120"/>
              </a:rPr>
              <a:t>VARUN V (231801185)</a:t>
            </a:r>
          </a:p>
          <a:p>
            <a:pPr marL="0" indent="0" algn="l">
              <a:lnSpc>
                <a:spcPts val="2850"/>
              </a:lnSpc>
              <a:buNone/>
            </a:pPr>
            <a:r>
              <a:rPr lang="en-US" sz="2400" dirty="0">
                <a:solidFill>
                  <a:srgbClr val="3B3A59"/>
                </a:solidFill>
                <a:latin typeface="思源黑体-思源黑体-Medium" pitchFamily="34" charset="0"/>
                <a:ea typeface="思源黑体-思源黑体-Medium" pitchFamily="34" charset="-122"/>
              </a:rPr>
              <a:t>	VIGNESH R (231801508)</a:t>
            </a:r>
          </a:p>
          <a:p>
            <a:pPr marL="0" indent="0" algn="l">
              <a:lnSpc>
                <a:spcPts val="2850"/>
              </a:lnSpc>
              <a:buNone/>
            </a:pPr>
            <a:r>
              <a:rPr lang="en-US" sz="2400" dirty="0">
                <a:solidFill>
                  <a:srgbClr val="3B3A59"/>
                </a:solidFill>
                <a:latin typeface="思源黑体-思源黑体-Medium" pitchFamily="34" charset="0"/>
                <a:ea typeface="思源黑体-思源黑体-Medium" pitchFamily="34" charset="-122"/>
              </a:rPr>
              <a:t>	MOHAMED HARRIS (231801503)</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D5E88-14BC-6ECD-2E32-EEF85278BBE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EC453BA-85BD-537F-348B-2FC939CF717F}"/>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04F47F18-2297-81AF-F8C6-8CE8CB9B5E29}"/>
              </a:ext>
            </a:extLst>
          </p:cNvPr>
          <p:cNvPicPr>
            <a:picLocks noChangeAspect="1"/>
          </p:cNvPicPr>
          <p:nvPr/>
        </p:nvPicPr>
        <p:blipFill>
          <a:blip r:embed="rId4"/>
          <a:stretch>
            <a:fillRect/>
          </a:stretch>
        </p:blipFill>
        <p:spPr>
          <a:xfrm>
            <a:off x="9409176" y="0"/>
            <a:ext cx="5230368" cy="8238744"/>
          </a:xfrm>
          <a:prstGeom prst="rect">
            <a:avLst/>
          </a:prstGeom>
        </p:spPr>
      </p:pic>
      <p:sp>
        <p:nvSpPr>
          <p:cNvPr id="4" name="Text 0">
            <a:extLst>
              <a:ext uri="{FF2B5EF4-FFF2-40B4-BE49-F238E27FC236}">
                <a16:creationId xmlns:a16="http://schemas.microsoft.com/office/drawing/2014/main" id="{DEA13DBC-3E2B-7CDA-751A-1135E229A76B}"/>
              </a:ext>
            </a:extLst>
          </p:cNvPr>
          <p:cNvSpPr/>
          <p:nvPr/>
        </p:nvSpPr>
        <p:spPr>
          <a:xfrm>
            <a:off x="795528" y="1801368"/>
            <a:ext cx="8074152" cy="1956816"/>
          </a:xfrm>
          <a:prstGeom prst="rect">
            <a:avLst/>
          </a:prstGeom>
          <a:noFill/>
          <a:ln/>
        </p:spPr>
        <p:txBody>
          <a:bodyPr wrap="square" lIns="0" tIns="0" rIns="0" bIns="0" rtlCol="0" anchor="ctr"/>
          <a:lstStyle/>
          <a:p>
            <a:pPr marL="0" indent="0" algn="l">
              <a:lnSpc>
                <a:spcPts val="7700"/>
              </a:lnSpc>
              <a:buNone/>
            </a:pPr>
            <a:r>
              <a:rPr lang="en-US" sz="6160" dirty="0">
                <a:solidFill>
                  <a:srgbClr val="2F3550"/>
                </a:solidFill>
                <a:latin typeface="思源黑体-思源黑体-SemiBold" pitchFamily="34" charset="0"/>
                <a:ea typeface="思源黑体-思源黑体-SemiBold" pitchFamily="34" charset="-122"/>
                <a:cs typeface="思源黑体-思源黑体-SemiBold" pitchFamily="34" charset="-120"/>
              </a:rPr>
              <a:t>Proctoring Anomaly Detection</a:t>
            </a:r>
            <a:endParaRPr lang="en-US" sz="6160" dirty="0"/>
          </a:p>
        </p:txBody>
      </p:sp>
      <p:sp>
        <p:nvSpPr>
          <p:cNvPr id="5" name="Text 1">
            <a:extLst>
              <a:ext uri="{FF2B5EF4-FFF2-40B4-BE49-F238E27FC236}">
                <a16:creationId xmlns:a16="http://schemas.microsoft.com/office/drawing/2014/main" id="{B84C23DA-8FE2-7E3C-E2E4-DF7FAD89C178}"/>
              </a:ext>
            </a:extLst>
          </p:cNvPr>
          <p:cNvSpPr/>
          <p:nvPr/>
        </p:nvSpPr>
        <p:spPr>
          <a:xfrm>
            <a:off x="795528" y="4014216"/>
            <a:ext cx="8074152" cy="2176272"/>
          </a:xfrm>
          <a:prstGeom prst="rect">
            <a:avLst/>
          </a:prstGeom>
          <a:noFill/>
          <a:ln/>
        </p:spPr>
        <p:txBody>
          <a:bodyPr wrap="square" lIns="0" tIns="0" rIns="0" bIns="0" rtlCol="0" anchor="ctr"/>
          <a:lstStyle/>
          <a:p>
            <a:pPr marL="0" indent="0" algn="l">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This presentation delves into the critical area of anomaly detection in online proctoring systems. It highlights the need for robust monitoring and data analysis within a big data architecture to preserve the integrity of examinations. By effectively identifying and responding to irregular behaviors, we aim to enhance the overall security and credibility of the assessment processes.</a:t>
            </a:r>
            <a:endParaRPr lang="en-US" sz="1780" dirty="0"/>
          </a:p>
        </p:txBody>
      </p:sp>
    </p:spTree>
    <p:extLst>
      <p:ext uri="{BB962C8B-B14F-4D97-AF65-F5344CB8AC3E}">
        <p14:creationId xmlns:p14="http://schemas.microsoft.com/office/powerpoint/2010/main" val="218299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760720" y="1417320"/>
            <a:ext cx="8101584" cy="1911096"/>
          </a:xfrm>
          <a:prstGeom prst="rect">
            <a:avLst/>
          </a:prstGeom>
        </p:spPr>
      </p:pic>
      <p:pic>
        <p:nvPicPr>
          <p:cNvPr id="5" name="Image 3" descr="preencoded.png"/>
          <p:cNvPicPr>
            <a:picLocks noChangeAspect="1"/>
          </p:cNvPicPr>
          <p:nvPr/>
        </p:nvPicPr>
        <p:blipFill>
          <a:blip r:embed="rId5"/>
          <a:stretch>
            <a:fillRect/>
          </a:stretch>
        </p:blipFill>
        <p:spPr>
          <a:xfrm>
            <a:off x="5760720" y="3456432"/>
            <a:ext cx="8101584" cy="1911096"/>
          </a:xfrm>
          <a:prstGeom prst="rect">
            <a:avLst/>
          </a:prstGeom>
        </p:spPr>
      </p:pic>
      <p:pic>
        <p:nvPicPr>
          <p:cNvPr id="6" name="Image 4" descr="preencoded.png"/>
          <p:cNvPicPr>
            <a:picLocks noChangeAspect="1"/>
          </p:cNvPicPr>
          <p:nvPr/>
        </p:nvPicPr>
        <p:blipFill>
          <a:blip r:embed="rId5"/>
          <a:stretch>
            <a:fillRect/>
          </a:stretch>
        </p:blipFill>
        <p:spPr>
          <a:xfrm>
            <a:off x="5760720" y="5495544"/>
            <a:ext cx="8101584" cy="1911096"/>
          </a:xfrm>
          <a:prstGeom prst="rect">
            <a:avLst/>
          </a:prstGeom>
        </p:spPr>
      </p:pic>
      <p:pic>
        <p:nvPicPr>
          <p:cNvPr id="7" name="Image 5" descr="preencoded.png"/>
          <p:cNvPicPr>
            <a:picLocks noChangeAspect="1"/>
          </p:cNvPicPr>
          <p:nvPr/>
        </p:nvPicPr>
        <p:blipFill>
          <a:blip r:embed="rId6"/>
          <a:stretch>
            <a:fillRect/>
          </a:stretch>
        </p:blipFill>
        <p:spPr>
          <a:xfrm>
            <a:off x="5943600" y="2240280"/>
            <a:ext cx="7726680" cy="905256"/>
          </a:xfrm>
          <a:prstGeom prst="rect">
            <a:avLst/>
          </a:prstGeom>
        </p:spPr>
      </p:pic>
      <p:pic>
        <p:nvPicPr>
          <p:cNvPr id="8" name="Image 6" descr="preencoded.png"/>
          <p:cNvPicPr>
            <a:picLocks noChangeAspect="1"/>
          </p:cNvPicPr>
          <p:nvPr/>
        </p:nvPicPr>
        <p:blipFill>
          <a:blip r:embed="rId6"/>
          <a:stretch>
            <a:fillRect/>
          </a:stretch>
        </p:blipFill>
        <p:spPr>
          <a:xfrm>
            <a:off x="5943600" y="4279392"/>
            <a:ext cx="7726680" cy="905256"/>
          </a:xfrm>
          <a:prstGeom prst="rect">
            <a:avLst/>
          </a:prstGeom>
        </p:spPr>
      </p:pic>
      <p:pic>
        <p:nvPicPr>
          <p:cNvPr id="9" name="Image 7" descr="preencoded.png"/>
          <p:cNvPicPr>
            <a:picLocks noChangeAspect="1"/>
          </p:cNvPicPr>
          <p:nvPr/>
        </p:nvPicPr>
        <p:blipFill>
          <a:blip r:embed="rId6"/>
          <a:stretch>
            <a:fillRect/>
          </a:stretch>
        </p:blipFill>
        <p:spPr>
          <a:xfrm>
            <a:off x="5943600" y="6318504"/>
            <a:ext cx="7726680" cy="905256"/>
          </a:xfrm>
          <a:prstGeom prst="rect">
            <a:avLst/>
          </a:prstGeom>
        </p:spPr>
      </p:pic>
      <p:pic>
        <p:nvPicPr>
          <p:cNvPr id="10" name="Image 8" descr="preencoded.png"/>
          <p:cNvPicPr>
            <a:picLocks noChangeAspect="1"/>
          </p:cNvPicPr>
          <p:nvPr/>
        </p:nvPicPr>
        <p:blipFill>
          <a:blip r:embed="rId7"/>
          <a:stretch>
            <a:fillRect/>
          </a:stretch>
        </p:blipFill>
        <p:spPr>
          <a:xfrm>
            <a:off x="5934456" y="1591056"/>
            <a:ext cx="512064" cy="512064"/>
          </a:xfrm>
          <a:prstGeom prst="rect">
            <a:avLst/>
          </a:prstGeom>
        </p:spPr>
      </p:pic>
      <p:pic>
        <p:nvPicPr>
          <p:cNvPr id="11" name="Image 9" descr="preencoded.png"/>
          <p:cNvPicPr>
            <a:picLocks noChangeAspect="1"/>
          </p:cNvPicPr>
          <p:nvPr/>
        </p:nvPicPr>
        <p:blipFill>
          <a:blip r:embed="rId7"/>
          <a:stretch>
            <a:fillRect/>
          </a:stretch>
        </p:blipFill>
        <p:spPr>
          <a:xfrm>
            <a:off x="5934456" y="3630168"/>
            <a:ext cx="512064" cy="512064"/>
          </a:xfrm>
          <a:prstGeom prst="rect">
            <a:avLst/>
          </a:prstGeom>
        </p:spPr>
      </p:pic>
      <p:pic>
        <p:nvPicPr>
          <p:cNvPr id="12" name="Image 10" descr="preencoded.png"/>
          <p:cNvPicPr>
            <a:picLocks noChangeAspect="1"/>
          </p:cNvPicPr>
          <p:nvPr/>
        </p:nvPicPr>
        <p:blipFill>
          <a:blip r:embed="rId7"/>
          <a:stretch>
            <a:fillRect/>
          </a:stretch>
        </p:blipFill>
        <p:spPr>
          <a:xfrm>
            <a:off x="5934456" y="5669280"/>
            <a:ext cx="512064" cy="512064"/>
          </a:xfrm>
          <a:prstGeom prst="rect">
            <a:avLst/>
          </a:prstGeom>
        </p:spPr>
      </p:pic>
      <p:sp>
        <p:nvSpPr>
          <p:cNvPr id="13" name="Text 0"/>
          <p:cNvSpPr/>
          <p:nvPr/>
        </p:nvSpPr>
        <p:spPr>
          <a:xfrm>
            <a:off x="5769864" y="850392"/>
            <a:ext cx="8074152" cy="402336"/>
          </a:xfrm>
          <a:prstGeom prst="rect">
            <a:avLst/>
          </a:prstGeom>
          <a:noFill/>
          <a:ln/>
        </p:spPr>
        <p:txBody>
          <a:bodyPr wrap="none" lIns="0" tIns="0" rIns="0" bIns="0" rtlCol="0" anchor="ctr"/>
          <a:lstStyle/>
          <a:p>
            <a:pPr marL="0" indent="0" algn="l">
              <a:lnSpc>
                <a:spcPts val="3120"/>
              </a:lnSpc>
              <a:buNone/>
            </a:pPr>
            <a:r>
              <a:rPr lang="en-US" sz="2500" dirty="0">
                <a:solidFill>
                  <a:srgbClr val="2F3550"/>
                </a:solidFill>
                <a:latin typeface="思源黑体-思源黑体-SemiBold" pitchFamily="34" charset="0"/>
                <a:ea typeface="思源黑体-思源黑体-SemiBold" pitchFamily="34" charset="-122"/>
                <a:cs typeface="思源黑体-思源黑体-SemiBold" pitchFamily="34" charset="-120"/>
              </a:rPr>
              <a:t>Introduction to Proctoring</a:t>
            </a:r>
            <a:endParaRPr lang="en-US" sz="2500" dirty="0"/>
          </a:p>
        </p:txBody>
      </p:sp>
      <p:sp>
        <p:nvSpPr>
          <p:cNvPr id="14" name="Text 1"/>
          <p:cNvSpPr/>
          <p:nvPr/>
        </p:nvSpPr>
        <p:spPr>
          <a:xfrm>
            <a:off x="6117336" y="1682496"/>
            <a:ext cx="128016" cy="320040"/>
          </a:xfrm>
          <a:prstGeom prst="rect">
            <a:avLst/>
          </a:prstGeom>
          <a:noFill/>
          <a:ln/>
        </p:spPr>
        <p:txBody>
          <a:bodyPr wrap="none" lIns="0" tIns="0" rIns="0" bIns="0" rtlCol="0" anchor="ctr"/>
          <a:lstStyle/>
          <a:p>
            <a:pPr marL="0" indent="0" algn="l">
              <a:lnSpc>
                <a:spcPts val="2020"/>
              </a:lnSpc>
              <a:buNone/>
            </a:pPr>
            <a:r>
              <a:rPr lang="en-US" sz="168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1680" dirty="0"/>
          </a:p>
        </p:txBody>
      </p:sp>
      <p:sp>
        <p:nvSpPr>
          <p:cNvPr id="15" name="Text 2"/>
          <p:cNvSpPr/>
          <p:nvPr/>
        </p:nvSpPr>
        <p:spPr>
          <a:xfrm>
            <a:off x="5943600" y="2240280"/>
            <a:ext cx="7726680" cy="256032"/>
          </a:xfrm>
          <a:prstGeom prst="rect">
            <a:avLst/>
          </a:prstGeom>
          <a:noFill/>
          <a:ln/>
        </p:spPr>
        <p:txBody>
          <a:bodyPr wrap="none" lIns="0" tIns="0" rIns="0" bIns="0" rtlCol="0" anchor="ctr"/>
          <a:lstStyle/>
          <a:p>
            <a:pPr marL="0" indent="0" algn="l">
              <a:lnSpc>
                <a:spcPts val="1950"/>
              </a:lnSpc>
              <a:buNone/>
            </a:pPr>
            <a:r>
              <a:rPr lang="en-US" sz="1560" dirty="0">
                <a:solidFill>
                  <a:srgbClr val="3B3A59"/>
                </a:solidFill>
                <a:latin typeface="思源黑体-思源黑体-SemiBold" pitchFamily="34" charset="0"/>
                <a:ea typeface="思源黑体-思源黑体-SemiBold" pitchFamily="34" charset="-122"/>
                <a:cs typeface="思源黑体-思源黑体-SemiBold" pitchFamily="34" charset="-120"/>
              </a:rPr>
              <a:t>Definition of Proctoring</a:t>
            </a:r>
            <a:endParaRPr lang="en-US" sz="1560" dirty="0"/>
          </a:p>
        </p:txBody>
      </p:sp>
      <p:sp>
        <p:nvSpPr>
          <p:cNvPr id="16" name="Text 3"/>
          <p:cNvSpPr/>
          <p:nvPr/>
        </p:nvSpPr>
        <p:spPr>
          <a:xfrm>
            <a:off x="5943600" y="2624328"/>
            <a:ext cx="7726680" cy="512064"/>
          </a:xfrm>
          <a:prstGeom prst="rect">
            <a:avLst/>
          </a:prstGeom>
          <a:noFill/>
          <a:ln/>
        </p:spPr>
        <p:txBody>
          <a:bodyPr wrap="square" lIns="0" tIns="0" rIns="0" bIns="0" rtlCol="0" anchor="ctr"/>
          <a:lstStyle/>
          <a:p>
            <a:pPr marL="0" indent="0" algn="l">
              <a:lnSpc>
                <a:spcPts val="2000"/>
              </a:lnSpc>
              <a:buNone/>
            </a:pPr>
            <a:r>
              <a:rPr lang="en-US" sz="1250" dirty="0">
                <a:solidFill>
                  <a:srgbClr val="3B3A59"/>
                </a:solidFill>
                <a:latin typeface="思源黑体-思源黑体-Medium" pitchFamily="34" charset="0"/>
                <a:ea typeface="思源黑体-思源黑体-Medium" pitchFamily="34" charset="-122"/>
                <a:cs typeface="思源黑体-思源黑体-Medium" pitchFamily="34" charset="-120"/>
              </a:rPr>
              <a:t>Proctoring involves supervising online examinations to prevent cheating and ensure academic integrity.</a:t>
            </a:r>
            <a:endParaRPr lang="en-US" sz="1250" dirty="0"/>
          </a:p>
        </p:txBody>
      </p:sp>
      <p:sp>
        <p:nvSpPr>
          <p:cNvPr id="17" name="Text 4"/>
          <p:cNvSpPr/>
          <p:nvPr/>
        </p:nvSpPr>
        <p:spPr>
          <a:xfrm>
            <a:off x="6117336" y="3721608"/>
            <a:ext cx="128016" cy="320040"/>
          </a:xfrm>
          <a:prstGeom prst="rect">
            <a:avLst/>
          </a:prstGeom>
          <a:noFill/>
          <a:ln/>
        </p:spPr>
        <p:txBody>
          <a:bodyPr wrap="none" lIns="0" tIns="0" rIns="0" bIns="0" rtlCol="0" anchor="ctr"/>
          <a:lstStyle/>
          <a:p>
            <a:pPr marL="0" indent="0" algn="l">
              <a:lnSpc>
                <a:spcPts val="2020"/>
              </a:lnSpc>
              <a:buNone/>
            </a:pPr>
            <a:r>
              <a:rPr lang="en-US" sz="168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1680" dirty="0"/>
          </a:p>
        </p:txBody>
      </p:sp>
      <p:sp>
        <p:nvSpPr>
          <p:cNvPr id="18" name="Text 5"/>
          <p:cNvSpPr/>
          <p:nvPr/>
        </p:nvSpPr>
        <p:spPr>
          <a:xfrm>
            <a:off x="5943600" y="4279392"/>
            <a:ext cx="7726680" cy="256032"/>
          </a:xfrm>
          <a:prstGeom prst="rect">
            <a:avLst/>
          </a:prstGeom>
          <a:noFill/>
          <a:ln/>
        </p:spPr>
        <p:txBody>
          <a:bodyPr wrap="none" lIns="0" tIns="0" rIns="0" bIns="0" rtlCol="0" anchor="ctr"/>
          <a:lstStyle/>
          <a:p>
            <a:pPr marL="0" indent="0" algn="l">
              <a:lnSpc>
                <a:spcPts val="1950"/>
              </a:lnSpc>
              <a:buNone/>
            </a:pPr>
            <a:r>
              <a:rPr lang="en-US" sz="1560" dirty="0">
                <a:solidFill>
                  <a:srgbClr val="3B3A59"/>
                </a:solidFill>
                <a:latin typeface="思源黑体-思源黑体-SemiBold" pitchFamily="34" charset="0"/>
                <a:ea typeface="思源黑体-思源黑体-SemiBold" pitchFamily="34" charset="-122"/>
                <a:cs typeface="思源黑体-思源黑体-SemiBold" pitchFamily="34" charset="-120"/>
              </a:rPr>
              <a:t>Importance of Anomaly Detection</a:t>
            </a:r>
            <a:endParaRPr lang="en-US" sz="1560" dirty="0"/>
          </a:p>
        </p:txBody>
      </p:sp>
      <p:sp>
        <p:nvSpPr>
          <p:cNvPr id="19" name="Text 6"/>
          <p:cNvSpPr/>
          <p:nvPr/>
        </p:nvSpPr>
        <p:spPr>
          <a:xfrm>
            <a:off x="5943600" y="4663440"/>
            <a:ext cx="7726680" cy="512064"/>
          </a:xfrm>
          <a:prstGeom prst="rect">
            <a:avLst/>
          </a:prstGeom>
          <a:noFill/>
          <a:ln/>
        </p:spPr>
        <p:txBody>
          <a:bodyPr wrap="square" lIns="0" tIns="0" rIns="0" bIns="0" rtlCol="0" anchor="ctr"/>
          <a:lstStyle/>
          <a:p>
            <a:pPr marL="0" indent="0" algn="l">
              <a:lnSpc>
                <a:spcPts val="2000"/>
              </a:lnSpc>
              <a:buNone/>
            </a:pPr>
            <a:r>
              <a:rPr lang="en-US" sz="1250" dirty="0">
                <a:solidFill>
                  <a:srgbClr val="3B3A59"/>
                </a:solidFill>
                <a:latin typeface="思源黑体-思源黑体-Medium" pitchFamily="34" charset="0"/>
                <a:ea typeface="思源黑体-思源黑体-Medium" pitchFamily="34" charset="-122"/>
                <a:cs typeface="思源黑体-思源黑体-Medium" pitchFamily="34" charset="-120"/>
              </a:rPr>
              <a:t>By identifying unusual patterns during exams, proctoring systems can flag potential cheating incidents.</a:t>
            </a:r>
            <a:endParaRPr lang="en-US" sz="1250" dirty="0"/>
          </a:p>
        </p:txBody>
      </p:sp>
      <p:sp>
        <p:nvSpPr>
          <p:cNvPr id="20" name="Text 7"/>
          <p:cNvSpPr/>
          <p:nvPr/>
        </p:nvSpPr>
        <p:spPr>
          <a:xfrm>
            <a:off x="6117336" y="5760720"/>
            <a:ext cx="128016" cy="320040"/>
          </a:xfrm>
          <a:prstGeom prst="rect">
            <a:avLst/>
          </a:prstGeom>
          <a:noFill/>
          <a:ln/>
        </p:spPr>
        <p:txBody>
          <a:bodyPr wrap="none" lIns="0" tIns="0" rIns="0" bIns="0" rtlCol="0" anchor="ctr"/>
          <a:lstStyle/>
          <a:p>
            <a:pPr marL="0" indent="0" algn="l">
              <a:lnSpc>
                <a:spcPts val="2020"/>
              </a:lnSpc>
              <a:buNone/>
            </a:pPr>
            <a:r>
              <a:rPr lang="en-US" sz="168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1680" dirty="0"/>
          </a:p>
        </p:txBody>
      </p:sp>
      <p:sp>
        <p:nvSpPr>
          <p:cNvPr id="21" name="Text 8"/>
          <p:cNvSpPr/>
          <p:nvPr/>
        </p:nvSpPr>
        <p:spPr>
          <a:xfrm>
            <a:off x="5943600" y="6318504"/>
            <a:ext cx="7726680" cy="256032"/>
          </a:xfrm>
          <a:prstGeom prst="rect">
            <a:avLst/>
          </a:prstGeom>
          <a:noFill/>
          <a:ln/>
        </p:spPr>
        <p:txBody>
          <a:bodyPr wrap="none" lIns="0" tIns="0" rIns="0" bIns="0" rtlCol="0" anchor="ctr"/>
          <a:lstStyle/>
          <a:p>
            <a:pPr marL="0" indent="0" algn="l">
              <a:lnSpc>
                <a:spcPts val="1950"/>
              </a:lnSpc>
              <a:buNone/>
            </a:pPr>
            <a:r>
              <a:rPr lang="en-US" sz="1560" dirty="0">
                <a:solidFill>
                  <a:srgbClr val="3B3A59"/>
                </a:solidFill>
                <a:latin typeface="思源黑体-思源黑体-SemiBold" pitchFamily="34" charset="0"/>
                <a:ea typeface="思源黑体-思源黑体-SemiBold" pitchFamily="34" charset="-122"/>
                <a:cs typeface="思源黑体-思源黑体-SemiBold" pitchFamily="34" charset="-120"/>
              </a:rPr>
              <a:t>Role of Big Data</a:t>
            </a:r>
            <a:endParaRPr lang="en-US" sz="1560" dirty="0"/>
          </a:p>
        </p:txBody>
      </p:sp>
      <p:sp>
        <p:nvSpPr>
          <p:cNvPr id="22" name="Text 9"/>
          <p:cNvSpPr/>
          <p:nvPr/>
        </p:nvSpPr>
        <p:spPr>
          <a:xfrm>
            <a:off x="5943600" y="6711696"/>
            <a:ext cx="7726680" cy="512064"/>
          </a:xfrm>
          <a:prstGeom prst="rect">
            <a:avLst/>
          </a:prstGeom>
          <a:noFill/>
          <a:ln/>
        </p:spPr>
        <p:txBody>
          <a:bodyPr wrap="square" lIns="0" tIns="0" rIns="0" bIns="0" rtlCol="0" anchor="ctr"/>
          <a:lstStyle/>
          <a:p>
            <a:pPr marL="0" indent="0" algn="l">
              <a:lnSpc>
                <a:spcPts val="2000"/>
              </a:lnSpc>
              <a:buNone/>
            </a:pPr>
            <a:r>
              <a:rPr lang="en-US" sz="1250" dirty="0">
                <a:solidFill>
                  <a:srgbClr val="3B3A59"/>
                </a:solidFill>
                <a:latin typeface="思源黑体-思源黑体-Medium" pitchFamily="34" charset="0"/>
                <a:ea typeface="思源黑体-思源黑体-Medium" pitchFamily="34" charset="-122"/>
                <a:cs typeface="思源黑体-思源黑体-Medium" pitchFamily="34" charset="-120"/>
              </a:rPr>
              <a:t>The integration of big data technologies allows for effective analysis of data generated during online exams.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754880" y="1965960"/>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1965960"/>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1965960"/>
            <a:ext cx="5138928" cy="5138928"/>
          </a:xfrm>
          <a:prstGeom prst="rect">
            <a:avLst/>
          </a:prstGeom>
        </p:spPr>
      </p:pic>
      <p:sp>
        <p:nvSpPr>
          <p:cNvPr id="6" name="Text 0"/>
          <p:cNvSpPr/>
          <p:nvPr/>
        </p:nvSpPr>
        <p:spPr>
          <a:xfrm>
            <a:off x="795528" y="1143000"/>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2F3550"/>
                </a:solidFill>
                <a:latin typeface="思源黑体-思源黑体-SemiBold" pitchFamily="34" charset="0"/>
                <a:ea typeface="思源黑体-思源黑体-SemiBold" pitchFamily="34" charset="-122"/>
                <a:cs typeface="思源黑体-思源黑体-SemiBold" pitchFamily="34" charset="-120"/>
              </a:rPr>
              <a:t>Big Data Architecture Overview</a:t>
            </a:r>
            <a:endParaRPr lang="en-US" sz="3570" dirty="0"/>
          </a:p>
        </p:txBody>
      </p:sp>
      <p:sp>
        <p:nvSpPr>
          <p:cNvPr id="7" name="Text 1"/>
          <p:cNvSpPr/>
          <p:nvPr/>
        </p:nvSpPr>
        <p:spPr>
          <a:xfrm>
            <a:off x="914400" y="3502152"/>
            <a:ext cx="3054096" cy="713232"/>
          </a:xfrm>
          <a:prstGeom prst="rect">
            <a:avLst/>
          </a:prstGeom>
          <a:noFill/>
          <a:ln/>
        </p:spPr>
        <p:txBody>
          <a:bodyPr wrap="square" lIns="0" tIns="0" rIns="0" bIns="0" rtlCol="0" anchor="ctr"/>
          <a:lstStyle/>
          <a:p>
            <a:pPr marL="0" indent="0" algn="r">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Foundation of Big Data</a:t>
            </a:r>
            <a:endParaRPr lang="en-US" sz="2230" dirty="0"/>
          </a:p>
        </p:txBody>
      </p:sp>
      <p:sp>
        <p:nvSpPr>
          <p:cNvPr id="8" name="Text 2"/>
          <p:cNvSpPr/>
          <p:nvPr/>
        </p:nvSpPr>
        <p:spPr>
          <a:xfrm>
            <a:off x="914400" y="4471416"/>
            <a:ext cx="3054096" cy="1088136"/>
          </a:xfrm>
          <a:prstGeom prst="rect">
            <a:avLst/>
          </a:prstGeom>
          <a:noFill/>
          <a:ln/>
        </p:spPr>
        <p:txBody>
          <a:bodyPr wrap="square" lIns="0" tIns="0" rIns="0" bIns="0" rtlCol="0" anchor="ctr"/>
          <a:lstStyle/>
          <a:p>
            <a:pPr marL="0" indent="0" algn="r">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Frameworks and tools supporting large dataset management.</a:t>
            </a:r>
            <a:endParaRPr lang="en-US" sz="1780" dirty="0"/>
          </a:p>
        </p:txBody>
      </p:sp>
      <p:sp>
        <p:nvSpPr>
          <p:cNvPr id="9" name="Text 3"/>
          <p:cNvSpPr/>
          <p:nvPr/>
        </p:nvSpPr>
        <p:spPr>
          <a:xfrm>
            <a:off x="5916168" y="4334256"/>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0" name="Text 4"/>
          <p:cNvSpPr/>
          <p:nvPr/>
        </p:nvSpPr>
        <p:spPr>
          <a:xfrm>
            <a:off x="7900416" y="3182112"/>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1" name="Text 5"/>
          <p:cNvSpPr/>
          <p:nvPr/>
        </p:nvSpPr>
        <p:spPr>
          <a:xfrm>
            <a:off x="7900416" y="5477256"/>
            <a:ext cx="173736" cy="411480"/>
          </a:xfrm>
          <a:prstGeom prst="rect">
            <a:avLst/>
          </a:prstGeom>
          <a:noFill/>
          <a:ln/>
        </p:spPr>
        <p:txBody>
          <a:bodyPr wrap="none" lIns="0" tIns="0" rIns="0" bIns="0" rtlCol="0" anchor="ctr"/>
          <a:lstStyle/>
          <a:p>
            <a:pPr marL="0" indent="0" algn="l">
              <a:lnSpc>
                <a:spcPts val="2670"/>
              </a:lnSpc>
              <a:buNone/>
            </a:pPr>
            <a:r>
              <a:rPr lang="en-US" sz="223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2" name="Text 6"/>
          <p:cNvSpPr/>
          <p:nvPr/>
        </p:nvSpPr>
        <p:spPr>
          <a:xfrm>
            <a:off x="10222992" y="2313432"/>
            <a:ext cx="3502152" cy="713232"/>
          </a:xfrm>
          <a:prstGeom prst="rect">
            <a:avLst/>
          </a:prstGeom>
          <a:noFill/>
          <a:ln/>
        </p:spPr>
        <p:txBody>
          <a:bodyPr wrap="square" lIns="0" tIns="0" rIns="0" bIns="0" rtlCol="0" anchor="ctr"/>
          <a:lstStyle/>
          <a:p>
            <a:pPr marL="0" indent="0" algn="l">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Components of Architecture</a:t>
            </a:r>
            <a:endParaRPr lang="en-US" sz="2230" dirty="0"/>
          </a:p>
        </p:txBody>
      </p:sp>
      <p:sp>
        <p:nvSpPr>
          <p:cNvPr id="13" name="Text 7"/>
          <p:cNvSpPr/>
          <p:nvPr/>
        </p:nvSpPr>
        <p:spPr>
          <a:xfrm>
            <a:off x="10222992" y="3282696"/>
            <a:ext cx="3502152" cy="1088136"/>
          </a:xfrm>
          <a:prstGeom prst="rect">
            <a:avLst/>
          </a:prstGeom>
          <a:noFill/>
          <a:ln/>
        </p:spPr>
        <p:txBody>
          <a:bodyPr wrap="square" lIns="0" tIns="0" rIns="0" bIns="0" rtlCol="0" anchor="ctr"/>
          <a:lstStyle/>
          <a:p>
            <a:pPr marL="0" indent="0" algn="l">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Includes data ingestion layers, storage solutions, processing engines, and visualization tools.</a:t>
            </a:r>
            <a:endParaRPr lang="en-US" sz="1780" dirty="0"/>
          </a:p>
        </p:txBody>
      </p:sp>
      <p:sp>
        <p:nvSpPr>
          <p:cNvPr id="14" name="Text 8"/>
          <p:cNvSpPr/>
          <p:nvPr/>
        </p:nvSpPr>
        <p:spPr>
          <a:xfrm>
            <a:off x="10222992" y="5413248"/>
            <a:ext cx="3502152" cy="356616"/>
          </a:xfrm>
          <a:prstGeom prst="rect">
            <a:avLst/>
          </a:prstGeom>
          <a:noFill/>
          <a:ln/>
        </p:spPr>
        <p:txBody>
          <a:bodyPr wrap="none" lIns="0" tIns="0" rIns="0" bIns="0" rtlCol="0" anchor="ctr"/>
          <a:lstStyle/>
          <a:p>
            <a:pPr marL="0" indent="0" algn="l">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Benefits for Proctoring</a:t>
            </a:r>
            <a:endParaRPr lang="en-US" sz="2230" dirty="0"/>
          </a:p>
        </p:txBody>
      </p:sp>
      <p:sp>
        <p:nvSpPr>
          <p:cNvPr id="15" name="Text 9"/>
          <p:cNvSpPr/>
          <p:nvPr/>
        </p:nvSpPr>
        <p:spPr>
          <a:xfrm>
            <a:off x="10222992" y="6025896"/>
            <a:ext cx="3502152" cy="731520"/>
          </a:xfrm>
          <a:prstGeom prst="rect">
            <a:avLst/>
          </a:prstGeom>
          <a:noFill/>
          <a:ln/>
        </p:spPr>
        <p:txBody>
          <a:bodyPr wrap="square" lIns="0" tIns="0" rIns="0" bIns="0" rtlCol="0" anchor="ctr"/>
          <a:lstStyle/>
          <a:p>
            <a:pPr marL="0" indent="0" algn="l">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Enhances speed and accuracy of anomaly detection in real-time.</a:t>
            </a:r>
            <a:endParaRPr lang="en-US" sz="17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79408"/>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979408"/>
          </a:xfrm>
          <a:prstGeom prst="rect">
            <a:avLst/>
          </a:prstGeom>
        </p:spPr>
      </p:pic>
      <p:pic>
        <p:nvPicPr>
          <p:cNvPr id="4" name="Image 2" descr="preencoded.png"/>
          <p:cNvPicPr>
            <a:picLocks noChangeAspect="1"/>
          </p:cNvPicPr>
          <p:nvPr/>
        </p:nvPicPr>
        <p:blipFill>
          <a:blip r:embed="rId5"/>
          <a:stretch>
            <a:fillRect/>
          </a:stretch>
        </p:blipFill>
        <p:spPr>
          <a:xfrm>
            <a:off x="786384" y="1353312"/>
            <a:ext cx="8101584" cy="2121408"/>
          </a:xfrm>
          <a:prstGeom prst="rect">
            <a:avLst/>
          </a:prstGeom>
        </p:spPr>
      </p:pic>
      <p:pic>
        <p:nvPicPr>
          <p:cNvPr id="5" name="Image 3" descr="preencoded.png"/>
          <p:cNvPicPr>
            <a:picLocks noChangeAspect="1"/>
          </p:cNvPicPr>
          <p:nvPr/>
        </p:nvPicPr>
        <p:blipFill>
          <a:blip r:embed="rId6"/>
          <a:stretch>
            <a:fillRect/>
          </a:stretch>
        </p:blipFill>
        <p:spPr>
          <a:xfrm>
            <a:off x="786384" y="3639312"/>
            <a:ext cx="8101584" cy="2441448"/>
          </a:xfrm>
          <a:prstGeom prst="rect">
            <a:avLst/>
          </a:prstGeom>
        </p:spPr>
      </p:pic>
      <p:pic>
        <p:nvPicPr>
          <p:cNvPr id="6" name="Image 4" descr="preencoded.png"/>
          <p:cNvPicPr>
            <a:picLocks noChangeAspect="1"/>
          </p:cNvPicPr>
          <p:nvPr/>
        </p:nvPicPr>
        <p:blipFill>
          <a:blip r:embed="rId5"/>
          <a:stretch>
            <a:fillRect/>
          </a:stretch>
        </p:blipFill>
        <p:spPr>
          <a:xfrm>
            <a:off x="786384" y="6254496"/>
            <a:ext cx="8101584" cy="2121408"/>
          </a:xfrm>
          <a:prstGeom prst="rect">
            <a:avLst/>
          </a:prstGeom>
        </p:spPr>
      </p:pic>
      <p:pic>
        <p:nvPicPr>
          <p:cNvPr id="7" name="Image 5" descr="preencoded.png"/>
          <p:cNvPicPr>
            <a:picLocks noChangeAspect="1"/>
          </p:cNvPicPr>
          <p:nvPr/>
        </p:nvPicPr>
        <p:blipFill>
          <a:blip r:embed="rId7"/>
          <a:stretch>
            <a:fillRect/>
          </a:stretch>
        </p:blipFill>
        <p:spPr>
          <a:xfrm>
            <a:off x="1014984" y="2404872"/>
            <a:ext cx="7635240" cy="832104"/>
          </a:xfrm>
          <a:prstGeom prst="rect">
            <a:avLst/>
          </a:prstGeom>
        </p:spPr>
      </p:pic>
      <p:pic>
        <p:nvPicPr>
          <p:cNvPr id="8" name="Image 6" descr="preencoded.png"/>
          <p:cNvPicPr>
            <a:picLocks noChangeAspect="1"/>
          </p:cNvPicPr>
          <p:nvPr/>
        </p:nvPicPr>
        <p:blipFill>
          <a:blip r:embed="rId8"/>
          <a:stretch>
            <a:fillRect/>
          </a:stretch>
        </p:blipFill>
        <p:spPr>
          <a:xfrm>
            <a:off x="1014984" y="4690872"/>
            <a:ext cx="7635240" cy="1161288"/>
          </a:xfrm>
          <a:prstGeom prst="rect">
            <a:avLst/>
          </a:prstGeom>
        </p:spPr>
      </p:pic>
      <p:pic>
        <p:nvPicPr>
          <p:cNvPr id="9" name="Image 7" descr="preencoded.png"/>
          <p:cNvPicPr>
            <a:picLocks noChangeAspect="1"/>
          </p:cNvPicPr>
          <p:nvPr/>
        </p:nvPicPr>
        <p:blipFill>
          <a:blip r:embed="rId7"/>
          <a:stretch>
            <a:fillRect/>
          </a:stretch>
        </p:blipFill>
        <p:spPr>
          <a:xfrm>
            <a:off x="1014984" y="7306056"/>
            <a:ext cx="7635240" cy="832104"/>
          </a:xfrm>
          <a:prstGeom prst="rect">
            <a:avLst/>
          </a:prstGeom>
        </p:spPr>
      </p:pic>
      <p:pic>
        <p:nvPicPr>
          <p:cNvPr id="10" name="Image 8" descr="preencoded.png"/>
          <p:cNvPicPr>
            <a:picLocks noChangeAspect="1"/>
          </p:cNvPicPr>
          <p:nvPr/>
        </p:nvPicPr>
        <p:blipFill>
          <a:blip r:embed="rId9"/>
          <a:stretch>
            <a:fillRect/>
          </a:stretch>
        </p:blipFill>
        <p:spPr>
          <a:xfrm>
            <a:off x="1005840" y="1572768"/>
            <a:ext cx="649224" cy="649224"/>
          </a:xfrm>
          <a:prstGeom prst="rect">
            <a:avLst/>
          </a:prstGeom>
        </p:spPr>
      </p:pic>
      <p:pic>
        <p:nvPicPr>
          <p:cNvPr id="11" name="Image 9" descr="preencoded.png"/>
          <p:cNvPicPr>
            <a:picLocks noChangeAspect="1"/>
          </p:cNvPicPr>
          <p:nvPr/>
        </p:nvPicPr>
        <p:blipFill>
          <a:blip r:embed="rId9"/>
          <a:stretch>
            <a:fillRect/>
          </a:stretch>
        </p:blipFill>
        <p:spPr>
          <a:xfrm>
            <a:off x="1005840" y="3858768"/>
            <a:ext cx="649224" cy="649224"/>
          </a:xfrm>
          <a:prstGeom prst="rect">
            <a:avLst/>
          </a:prstGeom>
        </p:spPr>
      </p:pic>
      <p:pic>
        <p:nvPicPr>
          <p:cNvPr id="12" name="Image 10" descr="preencoded.png"/>
          <p:cNvPicPr>
            <a:picLocks noChangeAspect="1"/>
          </p:cNvPicPr>
          <p:nvPr/>
        </p:nvPicPr>
        <p:blipFill>
          <a:blip r:embed="rId9"/>
          <a:stretch>
            <a:fillRect/>
          </a:stretch>
        </p:blipFill>
        <p:spPr>
          <a:xfrm>
            <a:off x="1005840" y="6473952"/>
            <a:ext cx="649224" cy="649224"/>
          </a:xfrm>
          <a:prstGeom prst="rect">
            <a:avLst/>
          </a:prstGeom>
        </p:spPr>
      </p:pic>
      <p:sp>
        <p:nvSpPr>
          <p:cNvPr id="13" name="Text 0"/>
          <p:cNvSpPr/>
          <p:nvPr/>
        </p:nvSpPr>
        <p:spPr>
          <a:xfrm>
            <a:off x="795528" y="630936"/>
            <a:ext cx="8074152" cy="512064"/>
          </a:xfrm>
          <a:prstGeom prst="rect">
            <a:avLst/>
          </a:prstGeom>
          <a:noFill/>
          <a:ln/>
        </p:spPr>
        <p:txBody>
          <a:bodyPr wrap="none" lIns="0" tIns="0" rIns="0" bIns="0" rtlCol="0" anchor="ctr"/>
          <a:lstStyle/>
          <a:p>
            <a:pPr marL="0" indent="0" algn="l">
              <a:lnSpc>
                <a:spcPts val="4010"/>
              </a:lnSpc>
              <a:buNone/>
            </a:pPr>
            <a:r>
              <a:rPr lang="en-US" sz="3210" dirty="0">
                <a:solidFill>
                  <a:srgbClr val="2F3550"/>
                </a:solidFill>
                <a:latin typeface="思源黑体-思源黑体-SemiBold" pitchFamily="34" charset="0"/>
                <a:ea typeface="思源黑体-思源黑体-SemiBold" pitchFamily="34" charset="-122"/>
                <a:cs typeface="思源黑体-思源黑体-SemiBold" pitchFamily="34" charset="-120"/>
              </a:rPr>
              <a:t>Anomaly Detection Techniques</a:t>
            </a:r>
            <a:endParaRPr lang="en-US" sz="3210" dirty="0"/>
          </a:p>
        </p:txBody>
      </p:sp>
      <p:sp>
        <p:nvSpPr>
          <p:cNvPr id="14" name="Text 1"/>
          <p:cNvSpPr/>
          <p:nvPr/>
        </p:nvSpPr>
        <p:spPr>
          <a:xfrm>
            <a:off x="1243584" y="1700784"/>
            <a:ext cx="164592" cy="393192"/>
          </a:xfrm>
          <a:prstGeom prst="rect">
            <a:avLst/>
          </a:prstGeom>
          <a:noFill/>
          <a:ln/>
        </p:spPr>
        <p:txBody>
          <a:bodyPr wrap="none" lIns="0" tIns="0" rIns="0" bIns="0" rtlCol="0" anchor="ctr"/>
          <a:lstStyle/>
          <a:p>
            <a:pPr marL="0" indent="0" algn="l">
              <a:lnSpc>
                <a:spcPts val="2600"/>
              </a:lnSpc>
              <a:buNone/>
            </a:pPr>
            <a:r>
              <a:rPr lang="en-US" sz="217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2170" dirty="0"/>
          </a:p>
        </p:txBody>
      </p:sp>
      <p:sp>
        <p:nvSpPr>
          <p:cNvPr id="15" name="Text 2"/>
          <p:cNvSpPr/>
          <p:nvPr/>
        </p:nvSpPr>
        <p:spPr>
          <a:xfrm>
            <a:off x="1014984" y="2404872"/>
            <a:ext cx="7635240" cy="320040"/>
          </a:xfrm>
          <a:prstGeom prst="rect">
            <a:avLst/>
          </a:prstGeom>
          <a:noFill/>
          <a:ln/>
        </p:spPr>
        <p:txBody>
          <a:bodyPr wrap="none" lIns="0" tIns="0" rIns="0" bIns="0" rtlCol="0" anchor="ctr"/>
          <a:lstStyle/>
          <a:p>
            <a:pPr marL="0" indent="0" algn="l">
              <a:lnSpc>
                <a:spcPts val="2510"/>
              </a:lnSpc>
              <a:buNone/>
            </a:pPr>
            <a:r>
              <a:rPr lang="en-US" sz="2000" dirty="0">
                <a:solidFill>
                  <a:srgbClr val="3B3A59"/>
                </a:solidFill>
                <a:latin typeface="思源黑体-思源黑体-SemiBold" pitchFamily="34" charset="0"/>
                <a:ea typeface="思源黑体-思源黑体-SemiBold" pitchFamily="34" charset="-122"/>
                <a:cs typeface="思源黑体-思源黑体-SemiBold" pitchFamily="34" charset="-120"/>
              </a:rPr>
              <a:t>Statistical Methods</a:t>
            </a:r>
            <a:endParaRPr lang="en-US" sz="2000" dirty="0"/>
          </a:p>
        </p:txBody>
      </p:sp>
      <p:sp>
        <p:nvSpPr>
          <p:cNvPr id="16" name="Text 3"/>
          <p:cNvSpPr/>
          <p:nvPr/>
        </p:nvSpPr>
        <p:spPr>
          <a:xfrm>
            <a:off x="1014984" y="2907792"/>
            <a:ext cx="7635240" cy="329184"/>
          </a:xfrm>
          <a:prstGeom prst="rect">
            <a:avLst/>
          </a:prstGeom>
          <a:noFill/>
          <a:ln/>
        </p:spPr>
        <p:txBody>
          <a:bodyPr wrap="none" lIns="0" tIns="0" rIns="0" bIns="0" rtlCol="0" anchor="ctr"/>
          <a:lstStyle/>
          <a:p>
            <a:pPr marL="0" indent="0" algn="l">
              <a:lnSpc>
                <a:spcPts val="2570"/>
              </a:lnSpc>
              <a:buNone/>
            </a:pPr>
            <a:r>
              <a:rPr lang="en-US" sz="1600" dirty="0">
                <a:solidFill>
                  <a:srgbClr val="3B3A59"/>
                </a:solidFill>
                <a:latin typeface="思源黑体-思源黑体-Medium" pitchFamily="34" charset="0"/>
                <a:ea typeface="思源黑体-思源黑体-Medium" pitchFamily="34" charset="-122"/>
                <a:cs typeface="思源黑体-思源黑体-Medium" pitchFamily="34" charset="-120"/>
              </a:rPr>
              <a:t>Statistical models identify deviations from expected behavior patterns.</a:t>
            </a:r>
            <a:endParaRPr lang="en-US" sz="1600" dirty="0"/>
          </a:p>
        </p:txBody>
      </p:sp>
      <p:sp>
        <p:nvSpPr>
          <p:cNvPr id="17" name="Text 4"/>
          <p:cNvSpPr/>
          <p:nvPr/>
        </p:nvSpPr>
        <p:spPr>
          <a:xfrm>
            <a:off x="1243584" y="3986784"/>
            <a:ext cx="164592" cy="393192"/>
          </a:xfrm>
          <a:prstGeom prst="rect">
            <a:avLst/>
          </a:prstGeom>
          <a:noFill/>
          <a:ln/>
        </p:spPr>
        <p:txBody>
          <a:bodyPr wrap="none" lIns="0" tIns="0" rIns="0" bIns="0" rtlCol="0" anchor="ctr"/>
          <a:lstStyle/>
          <a:p>
            <a:pPr marL="0" indent="0" algn="l">
              <a:lnSpc>
                <a:spcPts val="2600"/>
              </a:lnSpc>
              <a:buNone/>
            </a:pPr>
            <a:r>
              <a:rPr lang="en-US" sz="217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2170" dirty="0"/>
          </a:p>
        </p:txBody>
      </p:sp>
      <p:sp>
        <p:nvSpPr>
          <p:cNvPr id="18" name="Text 5"/>
          <p:cNvSpPr/>
          <p:nvPr/>
        </p:nvSpPr>
        <p:spPr>
          <a:xfrm>
            <a:off x="1014984" y="4690872"/>
            <a:ext cx="7635240" cy="320040"/>
          </a:xfrm>
          <a:prstGeom prst="rect">
            <a:avLst/>
          </a:prstGeom>
          <a:noFill/>
          <a:ln/>
        </p:spPr>
        <p:txBody>
          <a:bodyPr wrap="none" lIns="0" tIns="0" rIns="0" bIns="0" rtlCol="0" anchor="ctr"/>
          <a:lstStyle/>
          <a:p>
            <a:pPr marL="0" indent="0" algn="l">
              <a:lnSpc>
                <a:spcPts val="2510"/>
              </a:lnSpc>
              <a:buNone/>
            </a:pPr>
            <a:r>
              <a:rPr lang="en-US" sz="2000" dirty="0">
                <a:solidFill>
                  <a:srgbClr val="3B3A59"/>
                </a:solidFill>
                <a:latin typeface="思源黑体-思源黑体-SemiBold" pitchFamily="34" charset="0"/>
                <a:ea typeface="思源黑体-思源黑体-SemiBold" pitchFamily="34" charset="-122"/>
                <a:cs typeface="思源黑体-思源黑体-SemiBold" pitchFamily="34" charset="-120"/>
              </a:rPr>
              <a:t>Machine Learning Approaches</a:t>
            </a:r>
            <a:endParaRPr lang="en-US" sz="2000" dirty="0"/>
          </a:p>
        </p:txBody>
      </p:sp>
      <p:sp>
        <p:nvSpPr>
          <p:cNvPr id="19" name="Text 6"/>
          <p:cNvSpPr/>
          <p:nvPr/>
        </p:nvSpPr>
        <p:spPr>
          <a:xfrm>
            <a:off x="1014984" y="5193792"/>
            <a:ext cx="7635240" cy="658368"/>
          </a:xfrm>
          <a:prstGeom prst="rect">
            <a:avLst/>
          </a:prstGeom>
          <a:noFill/>
          <a:ln/>
        </p:spPr>
        <p:txBody>
          <a:bodyPr wrap="square" lIns="0" tIns="0" rIns="0" bIns="0" rtlCol="0" anchor="ctr"/>
          <a:lstStyle/>
          <a:p>
            <a:pPr marL="0" indent="0" algn="l">
              <a:lnSpc>
                <a:spcPts val="2570"/>
              </a:lnSpc>
              <a:buNone/>
            </a:pPr>
            <a:r>
              <a:rPr lang="en-US" sz="1600" dirty="0">
                <a:solidFill>
                  <a:srgbClr val="3B3A59"/>
                </a:solidFill>
                <a:latin typeface="思源黑体-思源黑体-Medium" pitchFamily="34" charset="0"/>
                <a:ea typeface="思源黑体-思源黑体-Medium" pitchFamily="34" charset="-122"/>
                <a:cs typeface="思源黑体-思源黑体-Medium" pitchFamily="34" charset="-120"/>
              </a:rPr>
              <a:t>Machine learning algorithms enhance detection by learning data trends automatically.</a:t>
            </a:r>
            <a:endParaRPr lang="en-US" sz="1600" dirty="0"/>
          </a:p>
        </p:txBody>
      </p:sp>
      <p:sp>
        <p:nvSpPr>
          <p:cNvPr id="20" name="Text 7"/>
          <p:cNvSpPr/>
          <p:nvPr/>
        </p:nvSpPr>
        <p:spPr>
          <a:xfrm>
            <a:off x="1243584" y="6601968"/>
            <a:ext cx="164592" cy="393192"/>
          </a:xfrm>
          <a:prstGeom prst="rect">
            <a:avLst/>
          </a:prstGeom>
          <a:noFill/>
          <a:ln/>
        </p:spPr>
        <p:txBody>
          <a:bodyPr wrap="none" lIns="0" tIns="0" rIns="0" bIns="0" rtlCol="0" anchor="ctr"/>
          <a:lstStyle/>
          <a:p>
            <a:pPr marL="0" indent="0" algn="l">
              <a:lnSpc>
                <a:spcPts val="2600"/>
              </a:lnSpc>
              <a:buNone/>
            </a:pPr>
            <a:r>
              <a:rPr lang="en-US" sz="217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2170" dirty="0"/>
          </a:p>
        </p:txBody>
      </p:sp>
      <p:sp>
        <p:nvSpPr>
          <p:cNvPr id="21" name="Text 8"/>
          <p:cNvSpPr/>
          <p:nvPr/>
        </p:nvSpPr>
        <p:spPr>
          <a:xfrm>
            <a:off x="1014984" y="7306056"/>
            <a:ext cx="7635240" cy="320040"/>
          </a:xfrm>
          <a:prstGeom prst="rect">
            <a:avLst/>
          </a:prstGeom>
          <a:noFill/>
          <a:ln/>
        </p:spPr>
        <p:txBody>
          <a:bodyPr wrap="none" lIns="0" tIns="0" rIns="0" bIns="0" rtlCol="0" anchor="ctr"/>
          <a:lstStyle/>
          <a:p>
            <a:pPr marL="0" indent="0" algn="l">
              <a:lnSpc>
                <a:spcPts val="2510"/>
              </a:lnSpc>
              <a:buNone/>
            </a:pPr>
            <a:r>
              <a:rPr lang="en-US" sz="2000" dirty="0">
                <a:solidFill>
                  <a:srgbClr val="3B3A59"/>
                </a:solidFill>
                <a:latin typeface="思源黑体-思源黑体-SemiBold" pitchFamily="34" charset="0"/>
                <a:ea typeface="思源黑体-思源黑体-SemiBold" pitchFamily="34" charset="-122"/>
                <a:cs typeface="思源黑体-思源黑体-SemiBold" pitchFamily="34" charset="-120"/>
              </a:rPr>
              <a:t>Real-Time Monitoring</a:t>
            </a:r>
            <a:endParaRPr lang="en-US" sz="2000" dirty="0"/>
          </a:p>
        </p:txBody>
      </p:sp>
      <p:sp>
        <p:nvSpPr>
          <p:cNvPr id="22" name="Text 9"/>
          <p:cNvSpPr/>
          <p:nvPr/>
        </p:nvSpPr>
        <p:spPr>
          <a:xfrm>
            <a:off x="1014984" y="7808976"/>
            <a:ext cx="7635240" cy="329184"/>
          </a:xfrm>
          <a:prstGeom prst="rect">
            <a:avLst/>
          </a:prstGeom>
          <a:noFill/>
          <a:ln/>
        </p:spPr>
        <p:txBody>
          <a:bodyPr wrap="none" lIns="0" tIns="0" rIns="0" bIns="0" rtlCol="0" anchor="ctr"/>
          <a:lstStyle/>
          <a:p>
            <a:pPr marL="0" indent="0" algn="l">
              <a:lnSpc>
                <a:spcPts val="2570"/>
              </a:lnSpc>
              <a:buNone/>
            </a:pPr>
            <a:r>
              <a:rPr lang="en-US" sz="1600" dirty="0">
                <a:solidFill>
                  <a:srgbClr val="3B3A59"/>
                </a:solidFill>
                <a:latin typeface="思源黑体-思源黑体-Medium" pitchFamily="34" charset="0"/>
                <a:ea typeface="思源黑体-思源黑体-Medium" pitchFamily="34" charset="-122"/>
                <a:cs typeface="思源黑体-思源黑体-Medium" pitchFamily="34" charset="-120"/>
              </a:rPr>
              <a:t>Real-time analysis enables immediate response to suspicious behaviors.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86384" y="4105656"/>
            <a:ext cx="4233672" cy="3182112"/>
          </a:xfrm>
          <a:prstGeom prst="rect">
            <a:avLst/>
          </a:prstGeom>
        </p:spPr>
      </p:pic>
      <p:pic>
        <p:nvPicPr>
          <p:cNvPr id="5" name="Image 3" descr="preencoded.png"/>
          <p:cNvPicPr>
            <a:picLocks noChangeAspect="1"/>
          </p:cNvPicPr>
          <p:nvPr/>
        </p:nvPicPr>
        <p:blipFill>
          <a:blip r:embed="rId5"/>
          <a:stretch>
            <a:fillRect/>
          </a:stretch>
        </p:blipFill>
        <p:spPr>
          <a:xfrm>
            <a:off x="5202936" y="4105656"/>
            <a:ext cx="4233672" cy="3182112"/>
          </a:xfrm>
          <a:prstGeom prst="rect">
            <a:avLst/>
          </a:prstGeom>
        </p:spPr>
      </p:pic>
      <p:pic>
        <p:nvPicPr>
          <p:cNvPr id="6" name="Image 4" descr="preencoded.png"/>
          <p:cNvPicPr>
            <a:picLocks noChangeAspect="1"/>
          </p:cNvPicPr>
          <p:nvPr/>
        </p:nvPicPr>
        <p:blipFill>
          <a:blip r:embed="rId5"/>
          <a:stretch>
            <a:fillRect/>
          </a:stretch>
        </p:blipFill>
        <p:spPr>
          <a:xfrm>
            <a:off x="9628632" y="4105656"/>
            <a:ext cx="4233672" cy="3182112"/>
          </a:xfrm>
          <a:prstGeom prst="rect">
            <a:avLst/>
          </a:prstGeom>
        </p:spPr>
      </p:pic>
      <p:sp>
        <p:nvSpPr>
          <p:cNvPr id="7" name="Text 0"/>
          <p:cNvSpPr/>
          <p:nvPr/>
        </p:nvSpPr>
        <p:spPr>
          <a:xfrm>
            <a:off x="795528" y="3300984"/>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2F3550"/>
                </a:solidFill>
                <a:latin typeface="思源黑体-思源黑体-SemiBold" pitchFamily="34" charset="0"/>
                <a:ea typeface="思源黑体-思源黑体-SemiBold" pitchFamily="34" charset="-122"/>
                <a:cs typeface="思源黑体-思源黑体-SemiBold" pitchFamily="34" charset="-120"/>
              </a:rPr>
              <a:t>Case Studies and Applications</a:t>
            </a:r>
            <a:endParaRPr lang="en-US" sz="3570" dirty="0"/>
          </a:p>
        </p:txBody>
      </p:sp>
      <p:sp>
        <p:nvSpPr>
          <p:cNvPr id="8" name="Text 1"/>
          <p:cNvSpPr/>
          <p:nvPr/>
        </p:nvSpPr>
        <p:spPr>
          <a:xfrm>
            <a:off x="1042416" y="4361688"/>
            <a:ext cx="3721608" cy="713232"/>
          </a:xfrm>
          <a:prstGeom prst="rect">
            <a:avLst/>
          </a:prstGeom>
          <a:noFill/>
          <a:ln/>
        </p:spPr>
        <p:txBody>
          <a:bodyPr wrap="square" lIns="0" tIns="0" rIns="0" bIns="0" rtlCol="0" anchor="ctr"/>
          <a:lstStyle/>
          <a:p>
            <a:pPr marL="0" indent="0" algn="l">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Successful Implementations</a:t>
            </a:r>
            <a:endParaRPr lang="en-US" sz="2230" dirty="0"/>
          </a:p>
        </p:txBody>
      </p:sp>
      <p:sp>
        <p:nvSpPr>
          <p:cNvPr id="9" name="Text 2"/>
          <p:cNvSpPr/>
          <p:nvPr/>
        </p:nvSpPr>
        <p:spPr>
          <a:xfrm>
            <a:off x="1042416" y="5202936"/>
            <a:ext cx="3721608" cy="1819656"/>
          </a:xfrm>
          <a:prstGeom prst="rect">
            <a:avLst/>
          </a:prstGeom>
          <a:noFill/>
          <a:ln/>
        </p:spPr>
        <p:txBody>
          <a:bodyPr wrap="square" lIns="0" tIns="0" rIns="0" bIns="0" rtlCol="0" anchor="ctr"/>
          <a:lstStyle/>
          <a:p>
            <a:pPr marL="0" indent="0" algn="l">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Institutions using anomaly detection in their proctoring systems have reported reduced cheating rates and heightened exam security.</a:t>
            </a:r>
            <a:endParaRPr lang="en-US" sz="1780" dirty="0"/>
          </a:p>
        </p:txBody>
      </p:sp>
      <p:sp>
        <p:nvSpPr>
          <p:cNvPr id="10" name="Text 3"/>
          <p:cNvSpPr/>
          <p:nvPr/>
        </p:nvSpPr>
        <p:spPr>
          <a:xfrm>
            <a:off x="5458968" y="4361688"/>
            <a:ext cx="3721608" cy="356616"/>
          </a:xfrm>
          <a:prstGeom prst="rect">
            <a:avLst/>
          </a:prstGeom>
          <a:noFill/>
          <a:ln/>
        </p:spPr>
        <p:txBody>
          <a:bodyPr wrap="none" lIns="0" tIns="0" rIns="0" bIns="0" rtlCol="0" anchor="ctr"/>
          <a:lstStyle/>
          <a:p>
            <a:pPr marL="0" indent="0" algn="l">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Comparison of Methods</a:t>
            </a:r>
            <a:endParaRPr lang="en-US" sz="2230" dirty="0"/>
          </a:p>
        </p:txBody>
      </p:sp>
      <p:sp>
        <p:nvSpPr>
          <p:cNvPr id="11" name="Text 4"/>
          <p:cNvSpPr/>
          <p:nvPr/>
        </p:nvSpPr>
        <p:spPr>
          <a:xfrm>
            <a:off x="5458968" y="4855464"/>
            <a:ext cx="3721608" cy="2176272"/>
          </a:xfrm>
          <a:prstGeom prst="rect">
            <a:avLst/>
          </a:prstGeom>
          <a:noFill/>
          <a:ln/>
        </p:spPr>
        <p:txBody>
          <a:bodyPr wrap="square" lIns="0" tIns="0" rIns="0" bIns="0" rtlCol="0" anchor="ctr"/>
          <a:lstStyle/>
          <a:p>
            <a:pPr marL="0" indent="0" algn="l">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Analyzing different approaches to proctoring reveals varying degrees of success, with machine learning techniques often outperforming traditional methods.</a:t>
            </a:r>
            <a:endParaRPr lang="en-US" sz="1780" dirty="0"/>
          </a:p>
        </p:txBody>
      </p:sp>
      <p:sp>
        <p:nvSpPr>
          <p:cNvPr id="12" name="Text 5"/>
          <p:cNvSpPr/>
          <p:nvPr/>
        </p:nvSpPr>
        <p:spPr>
          <a:xfrm>
            <a:off x="9884664" y="4361688"/>
            <a:ext cx="3721608" cy="713232"/>
          </a:xfrm>
          <a:prstGeom prst="rect">
            <a:avLst/>
          </a:prstGeom>
          <a:noFill/>
          <a:ln/>
        </p:spPr>
        <p:txBody>
          <a:bodyPr wrap="square" lIns="0" tIns="0" rIns="0" bIns="0" rtlCol="0" anchor="ctr"/>
          <a:lstStyle/>
          <a:p>
            <a:pPr marL="0" indent="0" algn="l">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Recommendations for Institutions</a:t>
            </a:r>
            <a:endParaRPr lang="en-US" sz="2230" dirty="0"/>
          </a:p>
        </p:txBody>
      </p:sp>
      <p:sp>
        <p:nvSpPr>
          <p:cNvPr id="13" name="Text 6"/>
          <p:cNvSpPr/>
          <p:nvPr/>
        </p:nvSpPr>
        <p:spPr>
          <a:xfrm>
            <a:off x="9884664" y="5202936"/>
            <a:ext cx="3721608" cy="1453896"/>
          </a:xfrm>
          <a:prstGeom prst="rect">
            <a:avLst/>
          </a:prstGeom>
          <a:noFill/>
          <a:ln/>
        </p:spPr>
        <p:txBody>
          <a:bodyPr wrap="square" lIns="0" tIns="0" rIns="0" bIns="0" rtlCol="0" anchor="ctr"/>
          <a:lstStyle/>
          <a:p>
            <a:pPr marL="0" indent="0" algn="l">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Schools should consider investing in scalable anomaly detection systems that prioritize data privacy and integrity.</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014216" y="3913632"/>
            <a:ext cx="6611112" cy="6611112"/>
          </a:xfrm>
          <a:prstGeom prst="rect">
            <a:avLst/>
          </a:prstGeom>
        </p:spPr>
      </p:pic>
      <p:pic>
        <p:nvPicPr>
          <p:cNvPr id="4" name="Image 2" descr="preencoded.png"/>
          <p:cNvPicPr>
            <a:picLocks noChangeAspect="1"/>
          </p:cNvPicPr>
          <p:nvPr/>
        </p:nvPicPr>
        <p:blipFill>
          <a:blip r:embed="rId5"/>
          <a:stretch>
            <a:fillRect/>
          </a:stretch>
        </p:blipFill>
        <p:spPr>
          <a:xfrm>
            <a:off x="4014216" y="3913632"/>
            <a:ext cx="6611112" cy="6611112"/>
          </a:xfrm>
          <a:prstGeom prst="rect">
            <a:avLst/>
          </a:prstGeom>
        </p:spPr>
      </p:pic>
      <p:pic>
        <p:nvPicPr>
          <p:cNvPr id="5" name="Image 3" descr="preencoded.png"/>
          <p:cNvPicPr>
            <a:picLocks noChangeAspect="1"/>
          </p:cNvPicPr>
          <p:nvPr/>
        </p:nvPicPr>
        <p:blipFill>
          <a:blip r:embed="rId6"/>
          <a:stretch>
            <a:fillRect/>
          </a:stretch>
        </p:blipFill>
        <p:spPr>
          <a:xfrm>
            <a:off x="4014216" y="3913632"/>
            <a:ext cx="6611112" cy="6611112"/>
          </a:xfrm>
          <a:prstGeom prst="rect">
            <a:avLst/>
          </a:prstGeom>
        </p:spPr>
      </p:pic>
      <p:sp>
        <p:nvSpPr>
          <p:cNvPr id="6" name="Text 0"/>
          <p:cNvSpPr/>
          <p:nvPr/>
        </p:nvSpPr>
        <p:spPr>
          <a:xfrm>
            <a:off x="795528" y="1024128"/>
            <a:ext cx="13048488" cy="429768"/>
          </a:xfrm>
          <a:prstGeom prst="rect">
            <a:avLst/>
          </a:prstGeom>
          <a:noFill/>
          <a:ln/>
        </p:spPr>
        <p:txBody>
          <a:bodyPr wrap="none" lIns="0" tIns="0" rIns="0" bIns="0" rtlCol="0" anchor="ctr"/>
          <a:lstStyle/>
          <a:p>
            <a:pPr marL="0" indent="0" algn="l">
              <a:lnSpc>
                <a:spcPts val="3340"/>
              </a:lnSpc>
              <a:buNone/>
            </a:pPr>
            <a:r>
              <a:rPr lang="en-US" sz="2670" dirty="0">
                <a:solidFill>
                  <a:srgbClr val="2F3550"/>
                </a:solidFill>
                <a:latin typeface="思源黑体-思源黑体-SemiBold" pitchFamily="34" charset="0"/>
                <a:ea typeface="思源黑体-思源黑体-SemiBold" pitchFamily="34" charset="-122"/>
                <a:cs typeface="思源黑体-思源黑体-SemiBold" pitchFamily="34" charset="-120"/>
              </a:rPr>
              <a:t>Challenges and Considerations</a:t>
            </a:r>
            <a:endParaRPr lang="en-US" sz="2670" dirty="0"/>
          </a:p>
        </p:txBody>
      </p:sp>
      <p:sp>
        <p:nvSpPr>
          <p:cNvPr id="7" name="Text 1"/>
          <p:cNvSpPr/>
          <p:nvPr/>
        </p:nvSpPr>
        <p:spPr>
          <a:xfrm>
            <a:off x="886968" y="2825496"/>
            <a:ext cx="4014216" cy="274320"/>
          </a:xfrm>
          <a:prstGeom prst="rect">
            <a:avLst/>
          </a:prstGeom>
          <a:noFill/>
          <a:ln/>
        </p:spPr>
        <p:txBody>
          <a:bodyPr wrap="none" lIns="0" tIns="0" rIns="0" bIns="0" rtlCol="0" anchor="ctr"/>
          <a:lstStyle/>
          <a:p>
            <a:pPr marL="0" indent="0" algn="ctr">
              <a:lnSpc>
                <a:spcPts val="2090"/>
              </a:lnSpc>
              <a:buNone/>
            </a:pPr>
            <a:r>
              <a:rPr lang="en-US" sz="1670" dirty="0">
                <a:solidFill>
                  <a:srgbClr val="3B3A59"/>
                </a:solidFill>
                <a:latin typeface="思源黑体-思源黑体-SemiBold" pitchFamily="34" charset="0"/>
                <a:ea typeface="思源黑体-思源黑体-SemiBold" pitchFamily="34" charset="-122"/>
                <a:cs typeface="思源黑体-思源黑体-SemiBold" pitchFamily="34" charset="-120"/>
              </a:rPr>
              <a:t>Data Privacy Issues</a:t>
            </a:r>
            <a:endParaRPr lang="en-US" sz="1670" dirty="0"/>
          </a:p>
        </p:txBody>
      </p:sp>
      <p:sp>
        <p:nvSpPr>
          <p:cNvPr id="8" name="Text 2"/>
          <p:cNvSpPr/>
          <p:nvPr/>
        </p:nvSpPr>
        <p:spPr>
          <a:xfrm>
            <a:off x="886968" y="3282696"/>
            <a:ext cx="4014216" cy="1097280"/>
          </a:xfrm>
          <a:prstGeom prst="rect">
            <a:avLst/>
          </a:prstGeom>
          <a:noFill/>
          <a:ln/>
        </p:spPr>
        <p:txBody>
          <a:bodyPr wrap="square" lIns="0" tIns="0" rIns="0" bIns="0" rtlCol="0" anchor="ctr"/>
          <a:lstStyle/>
          <a:p>
            <a:pPr marL="0" indent="0" algn="ctr">
              <a:lnSpc>
                <a:spcPts val="2140"/>
              </a:lnSpc>
              <a:buNone/>
            </a:pPr>
            <a:r>
              <a:rPr lang="en-US" sz="1330" dirty="0">
                <a:solidFill>
                  <a:srgbClr val="3B3A59"/>
                </a:solidFill>
                <a:latin typeface="思源黑体-思源黑体-Medium" pitchFamily="34" charset="0"/>
                <a:ea typeface="思源黑体-思源黑体-Medium" pitchFamily="34" charset="-122"/>
                <a:cs typeface="思源黑体-思源黑体-Medium" pitchFamily="34" charset="-120"/>
              </a:rPr>
              <a:t>The collection and analysis of student data raise concerns around privacy and consent, necessitating the implementation of robust data governance policies.</a:t>
            </a:r>
            <a:endParaRPr lang="en-US" sz="1330" dirty="0"/>
          </a:p>
        </p:txBody>
      </p:sp>
      <p:sp>
        <p:nvSpPr>
          <p:cNvPr id="9" name="Text 3"/>
          <p:cNvSpPr/>
          <p:nvPr/>
        </p:nvSpPr>
        <p:spPr>
          <a:xfrm>
            <a:off x="5312664" y="1837944"/>
            <a:ext cx="4014216" cy="274320"/>
          </a:xfrm>
          <a:prstGeom prst="rect">
            <a:avLst/>
          </a:prstGeom>
          <a:noFill/>
          <a:ln/>
        </p:spPr>
        <p:txBody>
          <a:bodyPr wrap="none" lIns="0" tIns="0" rIns="0" bIns="0" rtlCol="0" anchor="ctr"/>
          <a:lstStyle/>
          <a:p>
            <a:pPr marL="0" indent="0" algn="ctr">
              <a:lnSpc>
                <a:spcPts val="2090"/>
              </a:lnSpc>
              <a:buNone/>
            </a:pPr>
            <a:r>
              <a:rPr lang="en-US" sz="1670" dirty="0">
                <a:solidFill>
                  <a:srgbClr val="3B3A59"/>
                </a:solidFill>
                <a:latin typeface="思源黑体-思源黑体-SemiBold" pitchFamily="34" charset="0"/>
                <a:ea typeface="思源黑体-思源黑体-SemiBold" pitchFamily="34" charset="-122"/>
                <a:cs typeface="思源黑体-思源黑体-SemiBold" pitchFamily="34" charset="-120"/>
              </a:rPr>
              <a:t>False Positives and Negatives</a:t>
            </a:r>
            <a:endParaRPr lang="en-US" sz="1670" dirty="0"/>
          </a:p>
        </p:txBody>
      </p:sp>
      <p:sp>
        <p:nvSpPr>
          <p:cNvPr id="10" name="Text 4"/>
          <p:cNvSpPr/>
          <p:nvPr/>
        </p:nvSpPr>
        <p:spPr>
          <a:xfrm>
            <a:off x="5312664" y="2295144"/>
            <a:ext cx="4014216" cy="1097280"/>
          </a:xfrm>
          <a:prstGeom prst="rect">
            <a:avLst/>
          </a:prstGeom>
          <a:noFill/>
          <a:ln/>
        </p:spPr>
        <p:txBody>
          <a:bodyPr wrap="square" lIns="0" tIns="0" rIns="0" bIns="0" rtlCol="0" anchor="ctr"/>
          <a:lstStyle/>
          <a:p>
            <a:pPr marL="0" indent="0" algn="ctr">
              <a:lnSpc>
                <a:spcPts val="2140"/>
              </a:lnSpc>
              <a:buNone/>
            </a:pPr>
            <a:r>
              <a:rPr lang="en-US" sz="1330" dirty="0">
                <a:solidFill>
                  <a:srgbClr val="3B3A59"/>
                </a:solidFill>
                <a:latin typeface="思源黑体-思源黑体-Medium" pitchFamily="34" charset="0"/>
                <a:ea typeface="思源黑体-思源黑体-Medium" pitchFamily="34" charset="-122"/>
                <a:cs typeface="思源黑体-思源黑体-Medium" pitchFamily="34" charset="-120"/>
              </a:rPr>
              <a:t>Maintaining a balance between sensitivity and specificity in detection algorithms is critical; high false positive rates can undermine trust in proctoring systems.</a:t>
            </a:r>
            <a:endParaRPr lang="en-US" sz="1330" dirty="0"/>
          </a:p>
        </p:txBody>
      </p:sp>
      <p:sp>
        <p:nvSpPr>
          <p:cNvPr id="11" name="Text 5"/>
          <p:cNvSpPr/>
          <p:nvPr/>
        </p:nvSpPr>
        <p:spPr>
          <a:xfrm>
            <a:off x="5111496" y="5815584"/>
            <a:ext cx="128016" cy="320040"/>
          </a:xfrm>
          <a:prstGeom prst="rect">
            <a:avLst/>
          </a:prstGeom>
          <a:noFill/>
          <a:ln/>
        </p:spPr>
        <p:txBody>
          <a:bodyPr wrap="none" lIns="0" tIns="0" rIns="0" bIns="0" rtlCol="0" anchor="ctr"/>
          <a:lstStyle/>
          <a:p>
            <a:pPr marL="0" indent="0" algn="l">
              <a:lnSpc>
                <a:spcPts val="2000"/>
              </a:lnSpc>
              <a:buNone/>
            </a:pPr>
            <a:r>
              <a:rPr lang="en-US" sz="167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1670" dirty="0"/>
          </a:p>
        </p:txBody>
      </p:sp>
      <p:sp>
        <p:nvSpPr>
          <p:cNvPr id="12" name="Text 6"/>
          <p:cNvSpPr/>
          <p:nvPr/>
        </p:nvSpPr>
        <p:spPr>
          <a:xfrm>
            <a:off x="7260336" y="4581144"/>
            <a:ext cx="128016" cy="320040"/>
          </a:xfrm>
          <a:prstGeom prst="rect">
            <a:avLst/>
          </a:prstGeom>
          <a:noFill/>
          <a:ln/>
        </p:spPr>
        <p:txBody>
          <a:bodyPr wrap="none" lIns="0" tIns="0" rIns="0" bIns="0" rtlCol="0" anchor="ctr"/>
          <a:lstStyle/>
          <a:p>
            <a:pPr marL="0" indent="0" algn="l">
              <a:lnSpc>
                <a:spcPts val="2000"/>
              </a:lnSpc>
              <a:buNone/>
            </a:pPr>
            <a:r>
              <a:rPr lang="en-US" sz="167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1670" dirty="0"/>
          </a:p>
        </p:txBody>
      </p:sp>
      <p:sp>
        <p:nvSpPr>
          <p:cNvPr id="13" name="Text 7"/>
          <p:cNvSpPr/>
          <p:nvPr/>
        </p:nvSpPr>
        <p:spPr>
          <a:xfrm>
            <a:off x="9747504" y="2825496"/>
            <a:ext cx="4014216" cy="274320"/>
          </a:xfrm>
          <a:prstGeom prst="rect">
            <a:avLst/>
          </a:prstGeom>
          <a:noFill/>
          <a:ln/>
        </p:spPr>
        <p:txBody>
          <a:bodyPr wrap="none" lIns="0" tIns="0" rIns="0" bIns="0" rtlCol="0" anchor="ctr"/>
          <a:lstStyle/>
          <a:p>
            <a:pPr marL="0" indent="0" algn="ctr">
              <a:lnSpc>
                <a:spcPts val="2090"/>
              </a:lnSpc>
              <a:buNone/>
            </a:pPr>
            <a:r>
              <a:rPr lang="en-US" sz="1670" dirty="0">
                <a:solidFill>
                  <a:srgbClr val="3B3A59"/>
                </a:solidFill>
                <a:latin typeface="思源黑体-思源黑体-SemiBold" pitchFamily="34" charset="0"/>
                <a:ea typeface="思源黑体-思源黑体-SemiBold" pitchFamily="34" charset="-122"/>
                <a:cs typeface="思源黑体-思源黑体-SemiBold" pitchFamily="34" charset="-120"/>
              </a:rPr>
              <a:t>Technological Limitations</a:t>
            </a:r>
            <a:endParaRPr lang="en-US" sz="1670" dirty="0"/>
          </a:p>
        </p:txBody>
      </p:sp>
      <p:sp>
        <p:nvSpPr>
          <p:cNvPr id="14" name="Text 8"/>
          <p:cNvSpPr/>
          <p:nvPr/>
        </p:nvSpPr>
        <p:spPr>
          <a:xfrm>
            <a:off x="9747504" y="3282696"/>
            <a:ext cx="4014216" cy="1097280"/>
          </a:xfrm>
          <a:prstGeom prst="rect">
            <a:avLst/>
          </a:prstGeom>
          <a:noFill/>
          <a:ln/>
        </p:spPr>
        <p:txBody>
          <a:bodyPr wrap="square" lIns="0" tIns="0" rIns="0" bIns="0" rtlCol="0" anchor="ctr"/>
          <a:lstStyle/>
          <a:p>
            <a:pPr marL="0" indent="0" algn="ctr">
              <a:lnSpc>
                <a:spcPts val="2140"/>
              </a:lnSpc>
              <a:buNone/>
            </a:pPr>
            <a:r>
              <a:rPr lang="en-US" sz="1330" dirty="0">
                <a:solidFill>
                  <a:srgbClr val="3B3A59"/>
                </a:solidFill>
                <a:latin typeface="思源黑体-思源黑体-Medium" pitchFamily="34" charset="0"/>
                <a:ea typeface="思源黑体-思源黑体-Medium" pitchFamily="34" charset="-122"/>
                <a:cs typeface="思源黑体-思源黑体-Medium" pitchFamily="34" charset="-120"/>
              </a:rPr>
              <a:t>As technology evolves, keeping systems up-to-date with the latest advancements is essential for maintaining effectiveness and addressing emerging cheating methods.</a:t>
            </a:r>
            <a:endParaRPr lang="en-US" sz="1330" dirty="0"/>
          </a:p>
        </p:txBody>
      </p:sp>
      <p:sp>
        <p:nvSpPr>
          <p:cNvPr id="15" name="Text 9"/>
          <p:cNvSpPr/>
          <p:nvPr/>
        </p:nvSpPr>
        <p:spPr>
          <a:xfrm>
            <a:off x="9400032" y="5815584"/>
            <a:ext cx="128016" cy="320040"/>
          </a:xfrm>
          <a:prstGeom prst="rect">
            <a:avLst/>
          </a:prstGeom>
          <a:noFill/>
          <a:ln/>
        </p:spPr>
        <p:txBody>
          <a:bodyPr wrap="none" lIns="0" tIns="0" rIns="0" bIns="0" rtlCol="0" anchor="ctr"/>
          <a:lstStyle/>
          <a:p>
            <a:pPr marL="0" indent="0" algn="l">
              <a:lnSpc>
                <a:spcPts val="2000"/>
              </a:lnSpc>
              <a:buNone/>
            </a:pPr>
            <a:r>
              <a:rPr lang="en-US" sz="167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167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487168"/>
            <a:ext cx="4197096" cy="4096512"/>
          </a:xfrm>
          <a:prstGeom prst="rect">
            <a:avLst/>
          </a:prstGeom>
        </p:spPr>
      </p:pic>
      <p:pic>
        <p:nvPicPr>
          <p:cNvPr id="5" name="Image 3" descr="preencoded.png"/>
          <p:cNvPicPr>
            <a:picLocks noChangeAspect="1"/>
          </p:cNvPicPr>
          <p:nvPr/>
        </p:nvPicPr>
        <p:blipFill>
          <a:blip r:embed="rId5"/>
          <a:stretch>
            <a:fillRect/>
          </a:stretch>
        </p:blipFill>
        <p:spPr>
          <a:xfrm>
            <a:off x="5221224" y="2487168"/>
            <a:ext cx="4197096" cy="4096512"/>
          </a:xfrm>
          <a:prstGeom prst="rect">
            <a:avLst/>
          </a:prstGeom>
        </p:spPr>
      </p:pic>
      <p:pic>
        <p:nvPicPr>
          <p:cNvPr id="6" name="Image 4" descr="preencoded.png"/>
          <p:cNvPicPr>
            <a:picLocks noChangeAspect="1"/>
          </p:cNvPicPr>
          <p:nvPr/>
        </p:nvPicPr>
        <p:blipFill>
          <a:blip r:embed="rId5"/>
          <a:stretch>
            <a:fillRect/>
          </a:stretch>
        </p:blipFill>
        <p:spPr>
          <a:xfrm>
            <a:off x="9646920" y="2487168"/>
            <a:ext cx="4197096" cy="4096512"/>
          </a:xfrm>
          <a:prstGeom prst="rect">
            <a:avLst/>
          </a:prstGeom>
        </p:spPr>
      </p:pic>
      <p:pic>
        <p:nvPicPr>
          <p:cNvPr id="7" name="Image 5" descr="preencoded.png"/>
          <p:cNvPicPr>
            <a:picLocks noChangeAspect="1"/>
          </p:cNvPicPr>
          <p:nvPr/>
        </p:nvPicPr>
        <p:blipFill>
          <a:blip r:embed="rId6"/>
          <a:stretch>
            <a:fillRect/>
          </a:stretch>
        </p:blipFill>
        <p:spPr>
          <a:xfrm>
            <a:off x="786384" y="2871216"/>
            <a:ext cx="4233672" cy="3730752"/>
          </a:xfrm>
          <a:prstGeom prst="rect">
            <a:avLst/>
          </a:prstGeom>
        </p:spPr>
      </p:pic>
      <p:pic>
        <p:nvPicPr>
          <p:cNvPr id="8" name="Image 6" descr="preencoded.png"/>
          <p:cNvPicPr>
            <a:picLocks noChangeAspect="1"/>
          </p:cNvPicPr>
          <p:nvPr/>
        </p:nvPicPr>
        <p:blipFill>
          <a:blip r:embed="rId7"/>
          <a:stretch>
            <a:fillRect/>
          </a:stretch>
        </p:blipFill>
        <p:spPr>
          <a:xfrm>
            <a:off x="5202936" y="2871216"/>
            <a:ext cx="4233672" cy="3730752"/>
          </a:xfrm>
          <a:prstGeom prst="rect">
            <a:avLst/>
          </a:prstGeom>
        </p:spPr>
      </p:pic>
      <p:pic>
        <p:nvPicPr>
          <p:cNvPr id="9" name="Image 7" descr="preencoded.png"/>
          <p:cNvPicPr>
            <a:picLocks noChangeAspect="1"/>
          </p:cNvPicPr>
          <p:nvPr/>
        </p:nvPicPr>
        <p:blipFill>
          <a:blip r:embed="rId6"/>
          <a:stretch>
            <a:fillRect/>
          </a:stretch>
        </p:blipFill>
        <p:spPr>
          <a:xfrm>
            <a:off x="9628632" y="2871216"/>
            <a:ext cx="4233672" cy="3730752"/>
          </a:xfrm>
          <a:prstGeom prst="rect">
            <a:avLst/>
          </a:prstGeom>
        </p:spPr>
      </p:pic>
      <p:pic>
        <p:nvPicPr>
          <p:cNvPr id="10" name="Image 8" descr="preencoded.png"/>
          <p:cNvPicPr>
            <a:picLocks noChangeAspect="1"/>
          </p:cNvPicPr>
          <p:nvPr/>
        </p:nvPicPr>
        <p:blipFill>
          <a:blip r:embed="rId8"/>
          <a:stretch>
            <a:fillRect/>
          </a:stretch>
        </p:blipFill>
        <p:spPr>
          <a:xfrm>
            <a:off x="786384" y="2752344"/>
            <a:ext cx="4233672" cy="146304"/>
          </a:xfrm>
          <a:prstGeom prst="rect">
            <a:avLst/>
          </a:prstGeom>
        </p:spPr>
      </p:pic>
      <p:pic>
        <p:nvPicPr>
          <p:cNvPr id="11" name="Image 9" descr="preencoded.png"/>
          <p:cNvPicPr>
            <a:picLocks noChangeAspect="1"/>
          </p:cNvPicPr>
          <p:nvPr/>
        </p:nvPicPr>
        <p:blipFill>
          <a:blip r:embed="rId8"/>
          <a:stretch>
            <a:fillRect/>
          </a:stretch>
        </p:blipFill>
        <p:spPr>
          <a:xfrm>
            <a:off x="5202936" y="2752344"/>
            <a:ext cx="4233672" cy="146304"/>
          </a:xfrm>
          <a:prstGeom prst="rect">
            <a:avLst/>
          </a:prstGeom>
        </p:spPr>
      </p:pic>
      <p:pic>
        <p:nvPicPr>
          <p:cNvPr id="12" name="Image 10" descr="preencoded.png"/>
          <p:cNvPicPr>
            <a:picLocks noChangeAspect="1"/>
          </p:cNvPicPr>
          <p:nvPr/>
        </p:nvPicPr>
        <p:blipFill>
          <a:blip r:embed="rId8"/>
          <a:stretch>
            <a:fillRect/>
          </a:stretch>
        </p:blipFill>
        <p:spPr>
          <a:xfrm>
            <a:off x="9628632" y="2752344"/>
            <a:ext cx="4233672" cy="146304"/>
          </a:xfrm>
          <a:prstGeom prst="rect">
            <a:avLst/>
          </a:prstGeom>
        </p:spPr>
      </p:pic>
      <p:pic>
        <p:nvPicPr>
          <p:cNvPr id="13" name="Image 11" descr="preencoded.png"/>
          <p:cNvPicPr>
            <a:picLocks noChangeAspect="1"/>
          </p:cNvPicPr>
          <p:nvPr/>
        </p:nvPicPr>
        <p:blipFill>
          <a:blip r:embed="rId9"/>
          <a:stretch>
            <a:fillRect/>
          </a:stretch>
        </p:blipFill>
        <p:spPr>
          <a:xfrm>
            <a:off x="2560320" y="2487168"/>
            <a:ext cx="685800" cy="685800"/>
          </a:xfrm>
          <a:prstGeom prst="rect">
            <a:avLst/>
          </a:prstGeom>
        </p:spPr>
      </p:pic>
      <p:pic>
        <p:nvPicPr>
          <p:cNvPr id="14" name="Image 12" descr="preencoded.png"/>
          <p:cNvPicPr>
            <a:picLocks noChangeAspect="1"/>
          </p:cNvPicPr>
          <p:nvPr/>
        </p:nvPicPr>
        <p:blipFill>
          <a:blip r:embed="rId9"/>
          <a:stretch>
            <a:fillRect/>
          </a:stretch>
        </p:blipFill>
        <p:spPr>
          <a:xfrm>
            <a:off x="6976872" y="2487168"/>
            <a:ext cx="685800" cy="685800"/>
          </a:xfrm>
          <a:prstGeom prst="rect">
            <a:avLst/>
          </a:prstGeom>
        </p:spPr>
      </p:pic>
      <p:pic>
        <p:nvPicPr>
          <p:cNvPr id="15" name="Image 13" descr="preencoded.png"/>
          <p:cNvPicPr>
            <a:picLocks noChangeAspect="1"/>
          </p:cNvPicPr>
          <p:nvPr/>
        </p:nvPicPr>
        <p:blipFill>
          <a:blip r:embed="rId9"/>
          <a:stretch>
            <a:fillRect/>
          </a:stretch>
        </p:blipFill>
        <p:spPr>
          <a:xfrm>
            <a:off x="11402568" y="2487168"/>
            <a:ext cx="685800" cy="685800"/>
          </a:xfrm>
          <a:prstGeom prst="rect">
            <a:avLst/>
          </a:prstGeom>
        </p:spPr>
      </p:pic>
      <p:sp>
        <p:nvSpPr>
          <p:cNvPr id="16" name="Text 0"/>
          <p:cNvSpPr/>
          <p:nvPr/>
        </p:nvSpPr>
        <p:spPr>
          <a:xfrm>
            <a:off x="795528" y="1664208"/>
            <a:ext cx="13048488" cy="576072"/>
          </a:xfrm>
          <a:prstGeom prst="rect">
            <a:avLst/>
          </a:prstGeom>
          <a:noFill/>
          <a:ln/>
        </p:spPr>
        <p:txBody>
          <a:bodyPr wrap="none" lIns="0" tIns="0" rIns="0" bIns="0" rtlCol="0" anchor="ctr"/>
          <a:lstStyle/>
          <a:p>
            <a:pPr marL="0" indent="0" algn="l">
              <a:lnSpc>
                <a:spcPts val="4460"/>
              </a:lnSpc>
              <a:buNone/>
            </a:pPr>
            <a:r>
              <a:rPr lang="en-US" sz="3570" dirty="0">
                <a:solidFill>
                  <a:srgbClr val="2F3550"/>
                </a:solidFill>
                <a:latin typeface="思源黑体-思源黑体-SemiBold" pitchFamily="34" charset="0"/>
                <a:ea typeface="思源黑体-思源黑体-SemiBold" pitchFamily="34" charset="-122"/>
                <a:cs typeface="思源黑体-思源黑体-SemiBold" pitchFamily="34" charset="-120"/>
              </a:rPr>
              <a:t>Future Directions for Proctoring Systems</a:t>
            </a:r>
            <a:endParaRPr lang="en-US" sz="3570" dirty="0"/>
          </a:p>
        </p:txBody>
      </p:sp>
      <p:sp>
        <p:nvSpPr>
          <p:cNvPr id="17" name="Text 1"/>
          <p:cNvSpPr/>
          <p:nvPr/>
        </p:nvSpPr>
        <p:spPr>
          <a:xfrm>
            <a:off x="1042416" y="3236976"/>
            <a:ext cx="3721608" cy="356616"/>
          </a:xfrm>
          <a:prstGeom prst="rect">
            <a:avLst/>
          </a:prstGeom>
          <a:noFill/>
          <a:ln/>
        </p:spPr>
        <p:txBody>
          <a:bodyPr wrap="none" lIns="0" tIns="0" rIns="0" bIns="0" rtlCol="0" anchor="ctr"/>
          <a:lstStyle/>
          <a:p>
            <a:pPr marL="0" indent="0" algn="l">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Enhanced Algorithms</a:t>
            </a:r>
            <a:endParaRPr lang="en-US" sz="2230" dirty="0"/>
          </a:p>
        </p:txBody>
      </p:sp>
      <p:sp>
        <p:nvSpPr>
          <p:cNvPr id="18" name="Text 2"/>
          <p:cNvSpPr/>
          <p:nvPr/>
        </p:nvSpPr>
        <p:spPr>
          <a:xfrm>
            <a:off x="2816352" y="2633472"/>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2140" dirty="0"/>
          </a:p>
        </p:txBody>
      </p:sp>
      <p:sp>
        <p:nvSpPr>
          <p:cNvPr id="19" name="Text 3"/>
          <p:cNvSpPr/>
          <p:nvPr/>
        </p:nvSpPr>
        <p:spPr>
          <a:xfrm>
            <a:off x="1042416" y="3794760"/>
            <a:ext cx="3721608" cy="1819656"/>
          </a:xfrm>
          <a:prstGeom prst="rect">
            <a:avLst/>
          </a:prstGeom>
          <a:noFill/>
          <a:ln/>
        </p:spPr>
        <p:txBody>
          <a:bodyPr wrap="square" lIns="0" tIns="0" rIns="0" bIns="0" rtlCol="0" anchor="ctr"/>
          <a:lstStyle/>
          <a:p>
            <a:pPr marL="0" indent="0" algn="l">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Research into evolving algorithms and techniques, particularly in the field of artificial intelligence, holds great potential for more accurate anomaly detection.</a:t>
            </a:r>
            <a:endParaRPr lang="en-US" sz="1780" dirty="0"/>
          </a:p>
        </p:txBody>
      </p:sp>
      <p:sp>
        <p:nvSpPr>
          <p:cNvPr id="20" name="Text 4"/>
          <p:cNvSpPr/>
          <p:nvPr/>
        </p:nvSpPr>
        <p:spPr>
          <a:xfrm>
            <a:off x="5458968" y="3236976"/>
            <a:ext cx="3721608" cy="713232"/>
          </a:xfrm>
          <a:prstGeom prst="rect">
            <a:avLst/>
          </a:prstGeom>
          <a:noFill/>
          <a:ln/>
        </p:spPr>
        <p:txBody>
          <a:bodyPr wrap="square" lIns="0" tIns="0" rIns="0" bIns="0" rtlCol="0" anchor="ctr"/>
          <a:lstStyle/>
          <a:p>
            <a:pPr marL="0" indent="0" algn="l">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Integration with Emerging Technologies</a:t>
            </a:r>
            <a:endParaRPr lang="en-US" sz="2230" dirty="0"/>
          </a:p>
        </p:txBody>
      </p:sp>
      <p:sp>
        <p:nvSpPr>
          <p:cNvPr id="21" name="Text 5"/>
          <p:cNvSpPr/>
          <p:nvPr/>
        </p:nvSpPr>
        <p:spPr>
          <a:xfrm>
            <a:off x="5458968" y="4151376"/>
            <a:ext cx="3721608" cy="2176272"/>
          </a:xfrm>
          <a:prstGeom prst="rect">
            <a:avLst/>
          </a:prstGeom>
          <a:noFill/>
          <a:ln/>
        </p:spPr>
        <p:txBody>
          <a:bodyPr wrap="square" lIns="0" tIns="0" rIns="0" bIns="0" rtlCol="0" anchor="ctr"/>
          <a:lstStyle/>
          <a:p>
            <a:pPr marL="0" indent="0" algn="l">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Exploring the synergy between proctoring systems and advanced technologies, such as blockchain for secure data management, could redefine online assessments.</a:t>
            </a:r>
            <a:endParaRPr lang="en-US" sz="1780" dirty="0"/>
          </a:p>
        </p:txBody>
      </p:sp>
      <p:sp>
        <p:nvSpPr>
          <p:cNvPr id="22" name="Text 6"/>
          <p:cNvSpPr/>
          <p:nvPr/>
        </p:nvSpPr>
        <p:spPr>
          <a:xfrm>
            <a:off x="7242048" y="2633472"/>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2140" dirty="0"/>
          </a:p>
        </p:txBody>
      </p:sp>
      <p:sp>
        <p:nvSpPr>
          <p:cNvPr id="23" name="Text 7"/>
          <p:cNvSpPr/>
          <p:nvPr/>
        </p:nvSpPr>
        <p:spPr>
          <a:xfrm>
            <a:off x="9884664" y="3236976"/>
            <a:ext cx="3721608" cy="356616"/>
          </a:xfrm>
          <a:prstGeom prst="rect">
            <a:avLst/>
          </a:prstGeom>
          <a:noFill/>
          <a:ln/>
        </p:spPr>
        <p:txBody>
          <a:bodyPr wrap="none" lIns="0" tIns="0" rIns="0" bIns="0" rtlCol="0" anchor="ctr"/>
          <a:lstStyle/>
          <a:p>
            <a:pPr marL="0" indent="0" algn="l">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User Education</a:t>
            </a:r>
            <a:endParaRPr lang="en-US" sz="2230" dirty="0"/>
          </a:p>
        </p:txBody>
      </p:sp>
      <p:sp>
        <p:nvSpPr>
          <p:cNvPr id="24" name="Text 8"/>
          <p:cNvSpPr/>
          <p:nvPr/>
        </p:nvSpPr>
        <p:spPr>
          <a:xfrm>
            <a:off x="9884664" y="3794760"/>
            <a:ext cx="3721608" cy="2542032"/>
          </a:xfrm>
          <a:prstGeom prst="rect">
            <a:avLst/>
          </a:prstGeom>
          <a:noFill/>
          <a:ln/>
        </p:spPr>
        <p:txBody>
          <a:bodyPr wrap="square" lIns="0" tIns="0" rIns="0" bIns="0" rtlCol="0" anchor="ctr"/>
          <a:lstStyle/>
          <a:p>
            <a:pPr marL="0" indent="0" algn="l">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Institutions should focus on educating students about proctoring systems and the importance of academic integrity to foster a culture of honesty and reduce the need for excessive monitoring.</a:t>
            </a:r>
            <a:endParaRPr lang="en-US" sz="1780" dirty="0"/>
          </a:p>
        </p:txBody>
      </p:sp>
      <p:sp>
        <p:nvSpPr>
          <p:cNvPr id="25" name="Text 9"/>
          <p:cNvSpPr/>
          <p:nvPr/>
        </p:nvSpPr>
        <p:spPr>
          <a:xfrm>
            <a:off x="11658600" y="2633472"/>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21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86384" y="5449824"/>
            <a:ext cx="4251960" cy="1819656"/>
          </a:xfrm>
          <a:prstGeom prst="rect">
            <a:avLst/>
          </a:prstGeom>
        </p:spPr>
      </p:pic>
      <p:pic>
        <p:nvPicPr>
          <p:cNvPr id="5" name="Image 3" descr="preencoded.png"/>
          <p:cNvPicPr>
            <a:picLocks noChangeAspect="1"/>
          </p:cNvPicPr>
          <p:nvPr/>
        </p:nvPicPr>
        <p:blipFill>
          <a:blip r:embed="rId5"/>
          <a:stretch>
            <a:fillRect/>
          </a:stretch>
        </p:blipFill>
        <p:spPr>
          <a:xfrm>
            <a:off x="5193792" y="5449824"/>
            <a:ext cx="4251960" cy="1819656"/>
          </a:xfrm>
          <a:prstGeom prst="rect">
            <a:avLst/>
          </a:prstGeom>
        </p:spPr>
      </p:pic>
      <p:pic>
        <p:nvPicPr>
          <p:cNvPr id="6" name="Image 4" descr="preencoded.png"/>
          <p:cNvPicPr>
            <a:picLocks noChangeAspect="1"/>
          </p:cNvPicPr>
          <p:nvPr/>
        </p:nvPicPr>
        <p:blipFill>
          <a:blip r:embed="rId5"/>
          <a:stretch>
            <a:fillRect/>
          </a:stretch>
        </p:blipFill>
        <p:spPr>
          <a:xfrm>
            <a:off x="9610344" y="5449824"/>
            <a:ext cx="4251960" cy="1819656"/>
          </a:xfrm>
          <a:prstGeom prst="rect">
            <a:avLst/>
          </a:prstGeom>
        </p:spPr>
      </p:pic>
      <p:pic>
        <p:nvPicPr>
          <p:cNvPr id="7" name="Image 5" descr="preencoded.png"/>
          <p:cNvPicPr>
            <a:picLocks noChangeAspect="1"/>
          </p:cNvPicPr>
          <p:nvPr/>
        </p:nvPicPr>
        <p:blipFill>
          <a:blip r:embed="rId6"/>
          <a:stretch>
            <a:fillRect/>
          </a:stretch>
        </p:blipFill>
        <p:spPr>
          <a:xfrm>
            <a:off x="1005840" y="6437376"/>
            <a:ext cx="3813048" cy="603504"/>
          </a:xfrm>
          <a:prstGeom prst="rect">
            <a:avLst/>
          </a:prstGeom>
        </p:spPr>
      </p:pic>
      <p:pic>
        <p:nvPicPr>
          <p:cNvPr id="8" name="Image 6" descr="preencoded.png"/>
          <p:cNvPicPr>
            <a:picLocks noChangeAspect="1"/>
          </p:cNvPicPr>
          <p:nvPr/>
        </p:nvPicPr>
        <p:blipFill>
          <a:blip r:embed="rId6"/>
          <a:stretch>
            <a:fillRect/>
          </a:stretch>
        </p:blipFill>
        <p:spPr>
          <a:xfrm>
            <a:off x="5413248" y="6437376"/>
            <a:ext cx="3813048" cy="603504"/>
          </a:xfrm>
          <a:prstGeom prst="rect">
            <a:avLst/>
          </a:prstGeom>
        </p:spPr>
      </p:pic>
      <p:pic>
        <p:nvPicPr>
          <p:cNvPr id="9" name="Image 7" descr="preencoded.png"/>
          <p:cNvPicPr>
            <a:picLocks noChangeAspect="1"/>
          </p:cNvPicPr>
          <p:nvPr/>
        </p:nvPicPr>
        <p:blipFill>
          <a:blip r:embed="rId6"/>
          <a:stretch>
            <a:fillRect/>
          </a:stretch>
        </p:blipFill>
        <p:spPr>
          <a:xfrm>
            <a:off x="9829800" y="6437376"/>
            <a:ext cx="3813048" cy="603504"/>
          </a:xfrm>
          <a:prstGeom prst="rect">
            <a:avLst/>
          </a:prstGeom>
        </p:spPr>
      </p:pic>
      <p:pic>
        <p:nvPicPr>
          <p:cNvPr id="10" name="Image 8" descr="preencoded.png"/>
          <p:cNvPicPr>
            <a:picLocks noChangeAspect="1"/>
          </p:cNvPicPr>
          <p:nvPr/>
        </p:nvPicPr>
        <p:blipFill>
          <a:blip r:embed="rId7"/>
          <a:stretch>
            <a:fillRect/>
          </a:stretch>
        </p:blipFill>
        <p:spPr>
          <a:xfrm>
            <a:off x="987552" y="5660136"/>
            <a:ext cx="612648" cy="612648"/>
          </a:xfrm>
          <a:prstGeom prst="rect">
            <a:avLst/>
          </a:prstGeom>
        </p:spPr>
      </p:pic>
      <p:pic>
        <p:nvPicPr>
          <p:cNvPr id="11" name="Image 9" descr="preencoded.png"/>
          <p:cNvPicPr>
            <a:picLocks noChangeAspect="1"/>
          </p:cNvPicPr>
          <p:nvPr/>
        </p:nvPicPr>
        <p:blipFill>
          <a:blip r:embed="rId7"/>
          <a:stretch>
            <a:fillRect/>
          </a:stretch>
        </p:blipFill>
        <p:spPr>
          <a:xfrm>
            <a:off x="5404104" y="5660136"/>
            <a:ext cx="612648" cy="612648"/>
          </a:xfrm>
          <a:prstGeom prst="rect">
            <a:avLst/>
          </a:prstGeom>
        </p:spPr>
      </p:pic>
      <p:pic>
        <p:nvPicPr>
          <p:cNvPr id="12" name="Image 10" descr="preencoded.png"/>
          <p:cNvPicPr>
            <a:picLocks noChangeAspect="1"/>
          </p:cNvPicPr>
          <p:nvPr/>
        </p:nvPicPr>
        <p:blipFill>
          <a:blip r:embed="rId7"/>
          <a:stretch>
            <a:fillRect/>
          </a:stretch>
        </p:blipFill>
        <p:spPr>
          <a:xfrm>
            <a:off x="9811512" y="5660136"/>
            <a:ext cx="612648" cy="612648"/>
          </a:xfrm>
          <a:prstGeom prst="rect">
            <a:avLst/>
          </a:prstGeom>
        </p:spPr>
      </p:pic>
      <p:sp>
        <p:nvSpPr>
          <p:cNvPr id="13" name="Text 0"/>
          <p:cNvSpPr/>
          <p:nvPr/>
        </p:nvSpPr>
        <p:spPr>
          <a:xfrm>
            <a:off x="795528" y="3310128"/>
            <a:ext cx="13048488" cy="484632"/>
          </a:xfrm>
          <a:prstGeom prst="rect">
            <a:avLst/>
          </a:prstGeom>
          <a:noFill/>
          <a:ln/>
        </p:spPr>
        <p:txBody>
          <a:bodyPr wrap="none" lIns="0" tIns="0" rIns="0" bIns="0" rtlCol="0" anchor="ctr"/>
          <a:lstStyle/>
          <a:p>
            <a:pPr marL="0" indent="0" algn="l">
              <a:lnSpc>
                <a:spcPts val="3790"/>
              </a:lnSpc>
              <a:buNone/>
            </a:pPr>
            <a:r>
              <a:rPr lang="en-US" sz="3030" dirty="0">
                <a:solidFill>
                  <a:srgbClr val="2F3550"/>
                </a:solidFill>
                <a:latin typeface="思源黑体-思源黑体-SemiBold" pitchFamily="34" charset="0"/>
                <a:ea typeface="思源黑体-思源黑体-SemiBold" pitchFamily="34" charset="-122"/>
                <a:cs typeface="思源黑体-思源黑体-SemiBold" pitchFamily="34" charset="-120"/>
              </a:rPr>
              <a:t>Enhancing Academic Integrity in Online Exams</a:t>
            </a:r>
            <a:endParaRPr lang="en-US" sz="3030" dirty="0"/>
          </a:p>
        </p:txBody>
      </p:sp>
      <p:sp>
        <p:nvSpPr>
          <p:cNvPr id="14" name="Text 1"/>
          <p:cNvSpPr/>
          <p:nvPr/>
        </p:nvSpPr>
        <p:spPr>
          <a:xfrm>
            <a:off x="795528" y="4014216"/>
            <a:ext cx="13048488" cy="1234440"/>
          </a:xfrm>
          <a:prstGeom prst="rect">
            <a:avLst/>
          </a:prstGeom>
          <a:noFill/>
          <a:ln/>
        </p:spPr>
        <p:txBody>
          <a:bodyPr wrap="square" lIns="0" tIns="0" rIns="0" bIns="0" rtlCol="0" anchor="ctr"/>
          <a:lstStyle/>
          <a:p>
            <a:pPr marL="0" indent="0" algn="l">
              <a:lnSpc>
                <a:spcPts val="2420"/>
              </a:lnSpc>
              <a:buNone/>
            </a:pPr>
            <a:r>
              <a:rPr lang="en-US" sz="1510" dirty="0">
                <a:solidFill>
                  <a:srgbClr val="3B3A59"/>
                </a:solidFill>
                <a:latin typeface="思源黑体-思源黑体-Medium" pitchFamily="34" charset="0"/>
                <a:ea typeface="思源黑体-思源黑体-Medium" pitchFamily="34" charset="-122"/>
                <a:cs typeface="思源黑体-思源黑体-Medium" pitchFamily="34" charset="-120"/>
              </a:rPr>
              <a:t>Anomaly detection in online exams is a vital component of maintaining academic integrity in the digital age. By leveraging big data architecture, institutions can implement more effective proctoring solutions that adapt to changing technological landscapes and ensure fair assessment environments. The future of online examinations depends on innovative approaches and a commitment to upholding ethical standards in education.</a:t>
            </a:r>
            <a:endParaRPr lang="en-US" sz="1510" dirty="0"/>
          </a:p>
        </p:txBody>
      </p:sp>
      <p:sp>
        <p:nvSpPr>
          <p:cNvPr id="15" name="Text 2"/>
          <p:cNvSpPr/>
          <p:nvPr/>
        </p:nvSpPr>
        <p:spPr>
          <a:xfrm>
            <a:off x="1216152" y="5769864"/>
            <a:ext cx="155448" cy="374904"/>
          </a:xfrm>
          <a:prstGeom prst="rect">
            <a:avLst/>
          </a:prstGeom>
          <a:noFill/>
          <a:ln/>
        </p:spPr>
        <p:txBody>
          <a:bodyPr wrap="none" lIns="0" tIns="0" rIns="0" bIns="0" rtlCol="0" anchor="ctr"/>
          <a:lstStyle/>
          <a:p>
            <a:pPr marL="0" indent="0" algn="l">
              <a:lnSpc>
                <a:spcPts val="2450"/>
              </a:lnSpc>
              <a:buNone/>
            </a:pPr>
            <a:r>
              <a:rPr lang="en-US" sz="204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2040" dirty="0"/>
          </a:p>
        </p:txBody>
      </p:sp>
      <p:sp>
        <p:nvSpPr>
          <p:cNvPr id="16" name="Text 3"/>
          <p:cNvSpPr/>
          <p:nvPr/>
        </p:nvSpPr>
        <p:spPr>
          <a:xfrm>
            <a:off x="1005840" y="6437376"/>
            <a:ext cx="3813048" cy="603504"/>
          </a:xfrm>
          <a:prstGeom prst="rect">
            <a:avLst/>
          </a:prstGeom>
          <a:noFill/>
          <a:ln/>
        </p:spPr>
        <p:txBody>
          <a:bodyPr wrap="square" lIns="0" tIns="0" rIns="0" bIns="0" rtlCol="0" anchor="ctr"/>
          <a:lstStyle/>
          <a:p>
            <a:pPr marL="0" indent="0" algn="l">
              <a:lnSpc>
                <a:spcPts val="2370"/>
              </a:lnSpc>
              <a:buNone/>
            </a:pPr>
            <a:r>
              <a:rPr lang="en-US" sz="1890" dirty="0">
                <a:solidFill>
                  <a:srgbClr val="3B3A59"/>
                </a:solidFill>
                <a:latin typeface="思源黑体-思源黑体-SemiBold" pitchFamily="34" charset="0"/>
                <a:ea typeface="思源黑体-思源黑体-SemiBold" pitchFamily="34" charset="-122"/>
                <a:cs typeface="思源黑体-思源黑体-SemiBold" pitchFamily="34" charset="-120"/>
              </a:rPr>
              <a:t>Importance of Anomaly Detection</a:t>
            </a:r>
            <a:endParaRPr lang="en-US" sz="1890" dirty="0"/>
          </a:p>
        </p:txBody>
      </p:sp>
      <p:sp>
        <p:nvSpPr>
          <p:cNvPr id="17" name="Text 4"/>
          <p:cNvSpPr/>
          <p:nvPr/>
        </p:nvSpPr>
        <p:spPr>
          <a:xfrm>
            <a:off x="5632704" y="5769864"/>
            <a:ext cx="155448" cy="374904"/>
          </a:xfrm>
          <a:prstGeom prst="rect">
            <a:avLst/>
          </a:prstGeom>
          <a:noFill/>
          <a:ln/>
        </p:spPr>
        <p:txBody>
          <a:bodyPr wrap="none" lIns="0" tIns="0" rIns="0" bIns="0" rtlCol="0" anchor="ctr"/>
          <a:lstStyle/>
          <a:p>
            <a:pPr marL="0" indent="0" algn="l">
              <a:lnSpc>
                <a:spcPts val="2450"/>
              </a:lnSpc>
              <a:buNone/>
            </a:pPr>
            <a:r>
              <a:rPr lang="en-US" sz="204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2040" dirty="0"/>
          </a:p>
        </p:txBody>
      </p:sp>
      <p:sp>
        <p:nvSpPr>
          <p:cNvPr id="18" name="Text 5"/>
          <p:cNvSpPr/>
          <p:nvPr/>
        </p:nvSpPr>
        <p:spPr>
          <a:xfrm>
            <a:off x="5413248" y="6437376"/>
            <a:ext cx="3813048" cy="301752"/>
          </a:xfrm>
          <a:prstGeom prst="rect">
            <a:avLst/>
          </a:prstGeom>
          <a:noFill/>
          <a:ln/>
        </p:spPr>
        <p:txBody>
          <a:bodyPr wrap="none" lIns="0" tIns="0" rIns="0" bIns="0" rtlCol="0" anchor="ctr"/>
          <a:lstStyle/>
          <a:p>
            <a:pPr marL="0" indent="0" algn="l">
              <a:lnSpc>
                <a:spcPts val="2370"/>
              </a:lnSpc>
              <a:buNone/>
            </a:pPr>
            <a:r>
              <a:rPr lang="en-US" sz="1890" dirty="0">
                <a:solidFill>
                  <a:srgbClr val="3B3A59"/>
                </a:solidFill>
                <a:latin typeface="思源黑体-思源黑体-SemiBold" pitchFamily="34" charset="0"/>
                <a:ea typeface="思源黑体-思源黑体-SemiBold" pitchFamily="34" charset="-122"/>
                <a:cs typeface="思源黑体-思源黑体-SemiBold" pitchFamily="34" charset="-120"/>
              </a:rPr>
              <a:t>Utilizing Big Data Architecture</a:t>
            </a:r>
            <a:endParaRPr lang="en-US" sz="1890" dirty="0"/>
          </a:p>
        </p:txBody>
      </p:sp>
      <p:sp>
        <p:nvSpPr>
          <p:cNvPr id="19" name="Text 6"/>
          <p:cNvSpPr/>
          <p:nvPr/>
        </p:nvSpPr>
        <p:spPr>
          <a:xfrm>
            <a:off x="10040112" y="5769864"/>
            <a:ext cx="155448" cy="374904"/>
          </a:xfrm>
          <a:prstGeom prst="rect">
            <a:avLst/>
          </a:prstGeom>
          <a:noFill/>
          <a:ln/>
        </p:spPr>
        <p:txBody>
          <a:bodyPr wrap="none" lIns="0" tIns="0" rIns="0" bIns="0" rtlCol="0" anchor="ctr"/>
          <a:lstStyle/>
          <a:p>
            <a:pPr marL="0" indent="0" algn="l">
              <a:lnSpc>
                <a:spcPts val="2450"/>
              </a:lnSpc>
              <a:buNone/>
            </a:pPr>
            <a:r>
              <a:rPr lang="en-US" sz="204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2040" dirty="0"/>
          </a:p>
        </p:txBody>
      </p:sp>
      <p:sp>
        <p:nvSpPr>
          <p:cNvPr id="20" name="Text 7"/>
          <p:cNvSpPr/>
          <p:nvPr/>
        </p:nvSpPr>
        <p:spPr>
          <a:xfrm>
            <a:off x="9829800" y="6437376"/>
            <a:ext cx="3813048" cy="301752"/>
          </a:xfrm>
          <a:prstGeom prst="rect">
            <a:avLst/>
          </a:prstGeom>
          <a:noFill/>
          <a:ln/>
        </p:spPr>
        <p:txBody>
          <a:bodyPr wrap="none" lIns="0" tIns="0" rIns="0" bIns="0" rtlCol="0" anchor="ctr"/>
          <a:lstStyle/>
          <a:p>
            <a:pPr marL="0" indent="0" algn="l">
              <a:lnSpc>
                <a:spcPts val="2370"/>
              </a:lnSpc>
              <a:buNone/>
            </a:pPr>
            <a:r>
              <a:rPr lang="en-US" sz="1890" dirty="0">
                <a:solidFill>
                  <a:srgbClr val="3B3A59"/>
                </a:solidFill>
                <a:latin typeface="思源黑体-思源黑体-SemiBold" pitchFamily="34" charset="0"/>
                <a:ea typeface="思源黑体-思源黑体-SemiBold" pitchFamily="34" charset="-122"/>
                <a:cs typeface="思源黑体-思源黑体-SemiBold" pitchFamily="34" charset="-120"/>
              </a:rPr>
              <a:t>Future of Online Assessments</a:t>
            </a:r>
            <a:endParaRPr lang="en-US" sz="189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578</Words>
  <Application>Microsoft Office PowerPoint</Application>
  <PresentationFormat>Custom</PresentationFormat>
  <Paragraphs>80</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Verdana</vt:lpstr>
      <vt:lpstr>思源黑体-思源黑体-Medium</vt:lpstr>
      <vt:lpstr>思源黑体-思源黑体-SemiBold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VICKY</dc:creator>
  <cp:lastModifiedBy>ARUNACHALAM .E</cp:lastModifiedBy>
  <cp:revision>2</cp:revision>
  <dcterms:created xsi:type="dcterms:W3CDTF">2025-10-30T03:16:33Z</dcterms:created>
  <dcterms:modified xsi:type="dcterms:W3CDTF">2025-10-30T09:13:43Z</dcterms:modified>
</cp:coreProperties>
</file>